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678" r:id="rId3"/>
    <p:sldId id="679" r:id="rId4"/>
    <p:sldId id="677" r:id="rId5"/>
    <p:sldId id="680" r:id="rId6"/>
    <p:sldId id="681" r:id="rId7"/>
    <p:sldId id="585" r:id="rId8"/>
    <p:sldId id="682" r:id="rId9"/>
    <p:sldId id="597" r:id="rId10"/>
    <p:sldId id="683" r:id="rId11"/>
    <p:sldId id="705" r:id="rId12"/>
    <p:sldId id="693" r:id="rId13"/>
    <p:sldId id="596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8" r:id="rId25"/>
    <p:sldId id="599" r:id="rId26"/>
    <p:sldId id="601" r:id="rId27"/>
    <p:sldId id="600" r:id="rId28"/>
    <p:sldId id="602" r:id="rId29"/>
    <p:sldId id="603" r:id="rId30"/>
    <p:sldId id="604" r:id="rId31"/>
    <p:sldId id="605" r:id="rId32"/>
    <p:sldId id="606" r:id="rId33"/>
    <p:sldId id="607" r:id="rId34"/>
    <p:sldId id="608" r:id="rId35"/>
    <p:sldId id="609" r:id="rId36"/>
    <p:sldId id="610" r:id="rId37"/>
    <p:sldId id="612" r:id="rId38"/>
    <p:sldId id="692" r:id="rId39"/>
    <p:sldId id="695" r:id="rId40"/>
    <p:sldId id="706" r:id="rId41"/>
    <p:sldId id="694" r:id="rId42"/>
    <p:sldId id="684" r:id="rId43"/>
    <p:sldId id="685" r:id="rId44"/>
    <p:sldId id="689" r:id="rId45"/>
    <p:sldId id="686" r:id="rId46"/>
    <p:sldId id="687" r:id="rId47"/>
    <p:sldId id="690" r:id="rId48"/>
    <p:sldId id="688" r:id="rId49"/>
    <p:sldId id="691" r:id="rId50"/>
    <p:sldId id="707" r:id="rId51"/>
    <p:sldId id="696" r:id="rId52"/>
    <p:sldId id="698" r:id="rId53"/>
    <p:sldId id="699" r:id="rId54"/>
    <p:sldId id="557" r:id="rId55"/>
    <p:sldId id="558" r:id="rId56"/>
    <p:sldId id="559" r:id="rId57"/>
    <p:sldId id="560" r:id="rId58"/>
    <p:sldId id="561" r:id="rId59"/>
    <p:sldId id="697" r:id="rId60"/>
    <p:sldId id="700" r:id="rId61"/>
    <p:sldId id="701" r:id="rId62"/>
    <p:sldId id="703" r:id="rId63"/>
    <p:sldId id="702" r:id="rId64"/>
    <p:sldId id="704" r:id="rId65"/>
    <p:sldId id="708" r:id="rId66"/>
    <p:sldId id="709" r:id="rId67"/>
    <p:sldId id="710" r:id="rId68"/>
    <p:sldId id="711" r:id="rId69"/>
    <p:sldId id="712" r:id="rId70"/>
    <p:sldId id="713" r:id="rId71"/>
    <p:sldId id="715" r:id="rId72"/>
    <p:sldId id="719" r:id="rId73"/>
    <p:sldId id="718" r:id="rId74"/>
    <p:sldId id="717" r:id="rId75"/>
    <p:sldId id="716" r:id="rId76"/>
    <p:sldId id="720" r:id="rId77"/>
    <p:sldId id="72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9BEFB-5B02-44DE-924E-C91EBE54DCB3}" v="726" dt="2021-03-03T23:03:06.4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12:37.245" v="3899" actId="6549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17:38:10.614" v="1559" actId="1076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">
        <pc:chgData name="Cristian Chilipirea" userId="34ab170da5908fc4" providerId="LiveId" clId="{0F39BEFB-5B02-44DE-924E-C91EBE54DCB3}" dt="2021-03-03T17:39:30.542" v="1580" actId="20577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">
        <pc:chgData name="Cristian Chilipirea" userId="34ab170da5908fc4" providerId="LiveId" clId="{0F39BEFB-5B02-44DE-924E-C91EBE54DCB3}" dt="2021-03-03T20:14:31.323" v="2810" actId="20577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8796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323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71892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0564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9064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831008F2-70CC-4387-BAA1-383D0A0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991D5D1-9065-4281-9820-81F54EEAD9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08427A-4EED-42EB-9DB7-A55792A6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453" y="6543224"/>
            <a:ext cx="7678947" cy="314775"/>
          </a:xfrm>
        </p:spPr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39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Arbori</a:t>
            </a:r>
            <a:r>
              <a:rPr lang="en-US" sz="4000" dirty="0"/>
              <a:t> - 1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sunt frunzele arborelui?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BCE88-BFF3-4A7B-9E19-6FB65EED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8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4404-9A28-4299-96F1-8EA4CDFA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Mărimi arbore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5F1C-FF01-4903-82E7-1259E7A525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938969"/>
            <a:ext cx="9412848" cy="4358314"/>
          </a:xfrm>
        </p:spPr>
        <p:txBody>
          <a:bodyPr/>
          <a:lstStyle/>
          <a:p>
            <a:r>
              <a:rPr lang="ro-RO" b="1" dirty="0" err="1"/>
              <a:t>Height</a:t>
            </a:r>
            <a:r>
              <a:rPr lang="ro-RO" b="1" dirty="0"/>
              <a:t> (Înălțime)</a:t>
            </a:r>
            <a:r>
              <a:rPr lang="ro-RO" dirty="0"/>
              <a:t> – mărimea celei mai lungi căi de la nodul rădăcină la un nod frunză.</a:t>
            </a:r>
          </a:p>
          <a:p>
            <a:r>
              <a:rPr lang="ro-RO" b="1" dirty="0" err="1"/>
              <a:t>Width</a:t>
            </a:r>
            <a:r>
              <a:rPr lang="ro-RO" b="1" dirty="0"/>
              <a:t> (Lățime)</a:t>
            </a:r>
            <a:r>
              <a:rPr lang="ro-RO" dirty="0"/>
              <a:t> – numărul de noduri după un nivel.</a:t>
            </a:r>
          </a:p>
          <a:p>
            <a:r>
              <a:rPr lang="ro-RO" b="1" dirty="0" err="1"/>
              <a:t>Degree</a:t>
            </a:r>
            <a:r>
              <a:rPr lang="ro-RO" b="1" dirty="0"/>
              <a:t> of a </a:t>
            </a:r>
            <a:r>
              <a:rPr lang="ro-RO" b="1" dirty="0" err="1"/>
              <a:t>node</a:t>
            </a:r>
            <a:r>
              <a:rPr lang="ro-RO" b="1" dirty="0"/>
              <a:t> (gradul unui nod)</a:t>
            </a:r>
            <a:r>
              <a:rPr lang="ro-RO" dirty="0"/>
              <a:t> – număr copii nod.</a:t>
            </a:r>
          </a:p>
          <a:p>
            <a:r>
              <a:rPr lang="ro-RO" b="1" dirty="0" err="1"/>
              <a:t>Degree</a:t>
            </a:r>
            <a:r>
              <a:rPr lang="ro-RO" b="1" dirty="0"/>
              <a:t> of </a:t>
            </a:r>
            <a:r>
              <a:rPr lang="ro-RO" b="1" dirty="0" err="1"/>
              <a:t>tree</a:t>
            </a:r>
            <a:r>
              <a:rPr lang="ro-RO" b="1" dirty="0"/>
              <a:t> (gradul arborelui)</a:t>
            </a:r>
            <a:r>
              <a:rPr lang="ro-RO" dirty="0"/>
              <a:t> – numărul maxim de copii al unui nod din arbore.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8504A-A9AB-41AE-A265-48994CDD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0A06C-B0C8-46BB-9862-49BEC89670C7}"/>
              </a:ext>
            </a:extLst>
          </p:cNvPr>
          <p:cNvSpPr/>
          <p:nvPr/>
        </p:nvSpPr>
        <p:spPr bwMode="auto">
          <a:xfrm>
            <a:off x="10741595" y="26734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5F60A4-9E51-47BB-8D5B-A54700B76362}"/>
              </a:ext>
            </a:extLst>
          </p:cNvPr>
          <p:cNvSpPr/>
          <p:nvPr/>
        </p:nvSpPr>
        <p:spPr bwMode="auto">
          <a:xfrm>
            <a:off x="10082711" y="35000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C9EC0-B09F-4A8B-9F18-5D1FB5BAD869}"/>
              </a:ext>
            </a:extLst>
          </p:cNvPr>
          <p:cNvSpPr/>
          <p:nvPr/>
        </p:nvSpPr>
        <p:spPr bwMode="auto">
          <a:xfrm>
            <a:off x="10743111" y="35000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C1D01-3641-4066-9DD5-AC94E0CAFF25}"/>
              </a:ext>
            </a:extLst>
          </p:cNvPr>
          <p:cNvSpPr/>
          <p:nvPr/>
        </p:nvSpPr>
        <p:spPr bwMode="auto">
          <a:xfrm>
            <a:off x="11403511" y="35000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23FA02-5949-42FB-8A63-F2C972C6C623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10239729" y="3052115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87865B-53DB-4E10-95C3-C4B8CDB1772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898613" y="305211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3833D9-AEF6-4DB1-A252-ED54B7EF81B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10898613" y="305211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67770-D153-47D4-99DA-84A9FF540C29}"/>
              </a:ext>
            </a:extLst>
          </p:cNvPr>
          <p:cNvSpPr/>
          <p:nvPr/>
        </p:nvSpPr>
        <p:spPr bwMode="auto">
          <a:xfrm>
            <a:off x="10081195" y="432673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3FC1E-D8C1-46C5-AAB8-069D723D983C}"/>
              </a:ext>
            </a:extLst>
          </p:cNvPr>
          <p:cNvSpPr/>
          <p:nvPr/>
        </p:nvSpPr>
        <p:spPr bwMode="auto">
          <a:xfrm>
            <a:off x="10741595" y="432673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0D3B7-4A5D-46B5-8A2B-F838541D7A49}"/>
              </a:ext>
            </a:extLst>
          </p:cNvPr>
          <p:cNvSpPr/>
          <p:nvPr/>
        </p:nvSpPr>
        <p:spPr bwMode="auto">
          <a:xfrm>
            <a:off x="11401995" y="432673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63B3DC-EE90-48DE-9963-A7A180C010A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11559013" y="387876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6D246C-5841-4F10-9679-7D0913370EBE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 bwMode="auto">
          <a:xfrm flipV="1">
            <a:off x="10898613" y="387876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BB7A0A-CEE9-4C0B-AEB7-175C0988347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10238213" y="387876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D743D-2BFF-4593-83B5-3BEFE9B31B35}"/>
              </a:ext>
            </a:extLst>
          </p:cNvPr>
          <p:cNvSpPr/>
          <p:nvPr/>
        </p:nvSpPr>
        <p:spPr bwMode="auto">
          <a:xfrm>
            <a:off x="10081195" y="51934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0D0C30-ED14-467F-8C85-875CA1F17E84}"/>
              </a:ext>
            </a:extLst>
          </p:cNvPr>
          <p:cNvSpPr/>
          <p:nvPr/>
        </p:nvSpPr>
        <p:spPr bwMode="auto">
          <a:xfrm>
            <a:off x="10741595" y="51934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F1EC8E-5DA6-4555-98FB-3AFDB7EA490C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10898613" y="470542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243FA5-9229-40B2-90C2-914610A0BE5D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10238213" y="470542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96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34FD-69B7-41F8-86BD-D12388C9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2D93-09D6-44BB-8756-665B61C42F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F5B9F-F8C2-410C-84F1-22296018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7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fără recursivitate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B66E8-4EF6-40DE-B495-56A64620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7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CF98BD-A208-48DB-961F-F95E08C7C51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26F117-A603-4ADE-B7AB-174414FAE0C1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23BC6D-D916-4358-8C61-01269405756C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CFBE9C-70BE-416A-97CB-08F0816E8C4C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9CAF9F-C3A8-4E62-8AD5-B00E37F9A8A9}"/>
              </a:ext>
            </a:extLst>
          </p:cNvPr>
          <p:cNvCxnSpPr>
            <a:stCxn id="21" idx="2"/>
            <a:endCxn id="22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354D2E-CBA9-4B84-9268-C8338768D9FA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ABFBBC-E917-4056-9F54-2BF0AA9E6CD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1074D8C-59FA-4643-BC51-337323412343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03F6BB-0D4E-42FA-9109-291B38A9265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C8FDD8-6FE7-40E3-807B-1CD4328D1D42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29D979-34BA-4763-976F-FCEAC77452DD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977FF1-0E34-4C5D-B2BC-266CA34B675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7BC81D-778F-4FDD-BDCC-D1C96281EE6C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8EDAD75-1B4C-4C18-B3C9-5AA2C7B98C7A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C3D315-2001-43AA-8D79-C96DD51A80A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7846F8-6432-40CB-99A1-0FEE57B47538}"/>
              </a:ext>
            </a:extLst>
          </p:cNvPr>
          <p:cNvCxnSpPr>
            <a:cxnSpLocks/>
            <a:stCxn id="41" idx="0"/>
            <a:endCxn id="3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593062-9050-4B4F-9478-507878FFE236}"/>
              </a:ext>
            </a:extLst>
          </p:cNvPr>
          <p:cNvCxnSpPr>
            <a:cxnSpLocks/>
            <a:stCxn id="32" idx="2"/>
            <a:endCxn id="4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5B1B9F-3C61-48A8-B28C-1D639DA998B6}"/>
              </a:ext>
            </a:extLst>
          </p:cNvPr>
          <p:cNvSpPr txBox="1"/>
          <p:nvPr/>
        </p:nvSpPr>
        <p:spPr>
          <a:xfrm>
            <a:off x="5350947" y="2352308"/>
            <a:ext cx="4804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rădăcina în coadă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Până ce coada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Scoatem un nod din coadă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toți copiii în coadă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AE0D7-4A96-418D-9408-C7341C43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1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CC7D35-F267-46EF-AD10-4AC10B7E89DB}"/>
              </a:ext>
            </a:extLst>
          </p:cNvPr>
          <p:cNvSpPr/>
          <p:nvPr/>
        </p:nvSpPr>
        <p:spPr bwMode="auto">
          <a:xfrm>
            <a:off x="8132617" y="13747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897EF7-2B59-4CF9-A00E-E68D145A6582}"/>
              </a:ext>
            </a:extLst>
          </p:cNvPr>
          <p:cNvCxnSpPr>
            <a:stCxn id="21" idx="2"/>
          </p:cNvCxnSpPr>
          <p:nvPr/>
        </p:nvCxnSpPr>
        <p:spPr bwMode="auto">
          <a:xfrm flipH="1">
            <a:off x="7630751" y="175345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9330A7-FE33-4AC8-A6CE-3FA3725D1FA4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D50774-4DF2-4B34-92AF-655D0EF2E72A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8DFD7F-CBA3-4383-8487-88B2B95AC4F2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5890D9-A603-4D13-8537-E5F8C0643CAF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E73600E-7AA7-4B08-926F-224FD0183A3A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CC06C-2BE2-4EAB-85E1-166A2880C305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1058FB-A478-409D-9C74-04929BD2F7E4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21CD81-DE39-4DEF-96F6-0777F12E6F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575B37-B7C7-4361-9D9D-AAF44800F232}"/>
              </a:ext>
            </a:extLst>
          </p:cNvPr>
          <p:cNvCxnSpPr>
            <a:stCxn id="32" idx="2"/>
            <a:endCxn id="3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02FAFD-0F93-4B41-9BCA-FA2972ECE06A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05C1FF-C72F-403C-B170-B8DA7014852B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4F971D5-0A2A-42CA-9760-BE6F0E08D90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4F1FFC-6F81-4342-966A-71F460213FB4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591B78-94BB-492D-AC57-D9B8E00ACAAB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123203-EB47-4C61-A3CA-800CE3F87656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7BAC54-DF71-4B09-A92A-37321E36F365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246A92-5959-4404-A238-EE0419993CB0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1D2730-3129-4B8D-9398-9D23C4597F37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3B7B62-F4E2-4F3D-9905-917DB0B3ADD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F28A30-1F08-4516-8353-8DC584585DA7}"/>
              </a:ext>
            </a:extLst>
          </p:cNvPr>
          <p:cNvCxnSpPr>
            <a:cxnSpLocks/>
            <a:stCxn id="48" idx="0"/>
            <a:endCxn id="42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D776CD-67A3-4683-BA21-7808C86D04D8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F2FBE-9F81-459F-8355-487CC62F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5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8148603" y="13943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3DBD42-4DB7-4E8B-8DB7-46E555ADF32F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8304105" y="177305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238139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9036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328260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32826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591D037-6841-41B1-9DD2-21CB847CDEC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38C703-CBA6-42FD-8019-DA9287EB04B8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AE279B-19D8-4132-8F5B-4F06B2DC1D6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D917C7-D66A-48E9-9783-9F5B06E8265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52CCFD-C858-441B-89EA-44B167EA22BD}"/>
              </a:ext>
            </a:extLst>
          </p:cNvPr>
          <p:cNvCxnSpPr>
            <a:stCxn id="43" idx="2"/>
            <a:endCxn id="44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DB2253-F6CA-43EF-9CB9-A02B4AFD9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436D1C-8DD5-4057-B185-36523FFA51CF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F023DF4-653D-498A-8B4C-C7BBCA406EAA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8C5D70-1E9D-4431-874D-853456B0740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B534C0-616A-4D47-B2B5-9693F7204A64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185A37-C448-48C8-B224-1B9CFACA188E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512A95-9C34-4002-ADA2-5ADE0DEEB158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404462-554A-4598-9143-93A9AD66B092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183B867-B808-4151-8B28-0A01A583FB52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B9E29-AF9A-499C-AB84-6BFE1FDFB90F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588808-D35C-49F7-8D64-718652FC7834}"/>
              </a:ext>
            </a:extLst>
          </p:cNvPr>
          <p:cNvCxnSpPr>
            <a:cxnSpLocks/>
            <a:stCxn id="57" idx="0"/>
            <a:endCxn id="51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49C0F92-3191-48C6-9A0B-7A0C32FB6AED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79D2A-E41B-45BE-9091-D381A95C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7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15131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03544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2414390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2414390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303129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340998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37E2A7D-9CB0-435A-9387-08B9021C71C1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328911-C8FA-4526-BACD-82EEF47264A6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353B78-1412-46FB-A56A-7087317C56F8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3B8E1F-6E82-423A-AEC4-5C64D8E5AC2A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C213B2-530B-42EC-A389-17362729E921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F8E3B-8B22-4403-AE11-CCDCBFE973E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8B16F0-DF8C-4B3B-A472-415F07D62A4F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147C7A7-60B5-4A5D-85BC-BFCDD97F236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312B7C-04D7-4E6F-A78C-E9F582D0E3EB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AD83A2-33DF-409F-BA3D-A42157B3100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1B91F9-3D38-4543-AF87-D9576B26E02B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E1EF78-C305-4717-B73D-AFF0491F9BB0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1D79B3-359E-4C96-9CFD-C0087C86FC2D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E253796-37B5-4DD1-951B-AFFD04FA41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542A97F-9ED1-41B9-A2BB-D561E3E489D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88DD65-ED39-4D09-BC84-F88901AC4283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49627C-13D2-485A-AF4D-01165705DCD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43B0E-2884-40F3-876E-3F2CFB2C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147203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1850976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1850976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24678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284657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09119A-AF36-4323-ABD2-02F063C46EA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F2BFF3-A684-40A1-B555-8D39214ADAA3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251C00-E68C-4091-A69A-AB565F28CD73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659F85-4AD9-408D-98E9-3682964C4E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2B6C4B-30CE-4CD2-A3ED-90027CE827B2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EA3FAE-CB60-4BDB-946E-41DB3447AF9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B088E2-04B7-4BC0-91AC-8963AE159B05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C378F57-E560-4A91-B94D-CFE67BE6C9B6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0CE3558-A9C1-4384-AFC3-7C7458C10203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433842-250C-4A73-9FE7-9CB64979585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7466DF-CD60-4B12-9D18-781D24D0D365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41349-D789-4E37-8855-2209B84DFB63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F0A239-9C29-4D9F-AD78-6A3C9DD7F69C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CD52A34-BC60-4DE0-859C-57A823BEF7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18D24-EDDD-4F88-8739-4A7A7C3A446E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F76592-937D-4BE2-8891-C8FA49EEE1CE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006AC0-C468-4601-942C-39D79D220B7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6A10-40F3-4EB4-8AC9-323211F4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48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9361" y="14091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6379" y="17877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24295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28081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34245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A513-0949-486B-9B7E-F3531BB4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61CC1-BFA0-491F-8F8F-2F530261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149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187532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2491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0" y="307229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881D2-D928-4AFE-8CDE-29DB079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51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1" y="14657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FD55F-DC5A-457A-A922-164E9E28F2B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04656-12B1-4250-8D65-3601D5F7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4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BE6B74-3805-4444-A376-0893150AAA3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F8D26-6F2B-45EE-A80F-9BB63241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14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52331-E43F-4274-BBE1-50533D74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93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6413328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45EE-A55E-4483-9983-836DEF03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16A40-14FD-40E6-99BD-B7557736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2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BA5793-83D0-46A6-A39C-6980DCE6DA8E}"/>
              </a:ext>
            </a:extLst>
          </p:cNvPr>
          <p:cNvSpPr txBox="1"/>
          <p:nvPr/>
        </p:nvSpPr>
        <p:spPr>
          <a:xfrm>
            <a:off x="5350947" y="2352308"/>
            <a:ext cx="459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rădăcina în stivă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Până ce stiva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Scoatem un nod din stivă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toți copiii în stivă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E10CE-31FE-4667-BBDB-059BD8B32D25}"/>
              </a:ext>
            </a:extLst>
          </p:cNvPr>
          <p:cNvSpPr txBox="1"/>
          <p:nvPr/>
        </p:nvSpPr>
        <p:spPr>
          <a:xfrm>
            <a:off x="3371273" y="557693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Cum va fi afișat arborele?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2F28-D29A-41E8-8136-D409A7D6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1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35702-1145-47EA-85B7-55C4365E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8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8146276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545588-2781-4FDA-815A-D0F0B53323EB}"/>
              </a:ext>
            </a:extLst>
          </p:cNvPr>
          <p:cNvCxnSpPr>
            <a:stCxn id="25" idx="2"/>
          </p:cNvCxnSpPr>
          <p:nvPr/>
        </p:nvCxnSpPr>
        <p:spPr bwMode="auto">
          <a:xfrm flipH="1">
            <a:off x="7644410" y="5129214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33FFF7-6D7B-46A5-8CAE-CA1C0C38D97B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B6E923-3BE5-40D9-BDDF-5E53EFBA3325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EFC0-0102-47B7-943A-A9F1AB6B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9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8147845" y="33746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2EE211-E4FB-44C5-8423-1C2AC518DC4A}"/>
              </a:ext>
            </a:extLst>
          </p:cNvPr>
          <p:cNvCxnSpPr>
            <a:cxnSpLocks/>
            <a:stCxn id="32" idx="2"/>
          </p:cNvCxnSpPr>
          <p:nvPr/>
        </p:nvCxnSpPr>
        <p:spPr bwMode="auto">
          <a:xfrm flipH="1">
            <a:off x="8303347" y="37532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4B20BF-6624-495D-BA0E-AF511DBEF186}"/>
              </a:ext>
            </a:extLst>
          </p:cNvPr>
          <p:cNvCxnSpPr>
            <a:cxnSpLocks/>
            <a:endCxn id="32" idx="2"/>
          </p:cNvCxnSpPr>
          <p:nvPr/>
        </p:nvCxnSpPr>
        <p:spPr bwMode="auto">
          <a:xfrm flipV="1">
            <a:off x="7642947" y="375329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86324-54AB-4453-9180-16360477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5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CD65-6C22-4D95-A789-DDDBC36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</a:t>
            </a:r>
            <a:r>
              <a:rPr lang="ro-RO" dirty="0"/>
              <a:t>.</a:t>
            </a:r>
            <a:r>
              <a:rPr lang="en-US" dirty="0"/>
              <a:t> </a:t>
            </a:r>
            <a:r>
              <a:rPr lang="ro-RO" dirty="0"/>
              <a:t>Definiție </a:t>
            </a:r>
            <a:r>
              <a:rPr lang="ro-RO" dirty="0" err="1"/>
              <a:t>TAoCP</a:t>
            </a:r>
            <a:r>
              <a:rPr lang="ro-RO" dirty="0"/>
              <a:t> </a:t>
            </a:r>
            <a:r>
              <a:rPr lang="ro-RO" dirty="0" err="1"/>
              <a:t>Knuth</a:t>
            </a:r>
            <a:r>
              <a:rPr lang="ro-RO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49970A2-286F-4F9B-87F6-A3479BD5B85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00513" y="3559852"/>
                <a:ext cx="11197087" cy="30817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Set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o-RO" dirty="0"/>
                  <a:t> de noduri</a:t>
                </a:r>
              </a:p>
              <a:p>
                <a:pPr marL="514350" indent="-514350">
                  <a:buAutoNum type="alphaLcParenR"/>
                </a:pPr>
                <a:r>
                  <a:rPr lang="ro-RO" dirty="0"/>
                  <a:t>Există un nod numit rădăcină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pPr marL="514350" indent="-514350">
                  <a:buAutoNum type="alphaLcParenR"/>
                </a:pPr>
                <a:r>
                  <a:rPr lang="ro-RO" dirty="0"/>
                  <a:t>Celelalte noduri sunt partiționate în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ro-RO" dirty="0"/>
                  <a:t>seturi </a:t>
                </a:r>
                <a:r>
                  <a:rPr lang="ro-RO" b="1" dirty="0"/>
                  <a:t>disjuncte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 Fiecare </a:t>
                </a:r>
                <a:r>
                  <a:rPr lang="ro-RO" dirty="0"/>
                  <a:t>astfel de set este un arbore. Astfel arborii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o-RO" dirty="0"/>
                  <a:t> sunt subarbori ai rădăcinii.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49970A2-286F-4F9B-87F6-A3479BD5B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00513" y="3559852"/>
                <a:ext cx="11197087" cy="3081707"/>
              </a:xfrm>
              <a:blipFill>
                <a:blip r:embed="rId2"/>
                <a:stretch>
                  <a:fillRect l="-1089" t="-356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F23E585-BB7A-4F53-85E7-037053FB7332}"/>
              </a:ext>
            </a:extLst>
          </p:cNvPr>
          <p:cNvSpPr/>
          <p:nvPr/>
        </p:nvSpPr>
        <p:spPr bwMode="auto">
          <a:xfrm>
            <a:off x="10915535" y="12661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22D3E-5B0B-47DC-8DDD-40C0D9F3193A}"/>
              </a:ext>
            </a:extLst>
          </p:cNvPr>
          <p:cNvSpPr/>
          <p:nvPr/>
        </p:nvSpPr>
        <p:spPr bwMode="auto">
          <a:xfrm>
            <a:off x="10256651" y="209280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07AA7-9B46-4E43-9139-38E8D5BE8CF3}"/>
              </a:ext>
            </a:extLst>
          </p:cNvPr>
          <p:cNvSpPr/>
          <p:nvPr/>
        </p:nvSpPr>
        <p:spPr bwMode="auto">
          <a:xfrm>
            <a:off x="10917051" y="209280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ADAEB-F120-4023-A946-083D359CA3CD}"/>
              </a:ext>
            </a:extLst>
          </p:cNvPr>
          <p:cNvSpPr/>
          <p:nvPr/>
        </p:nvSpPr>
        <p:spPr bwMode="auto">
          <a:xfrm>
            <a:off x="11577451" y="209280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6228C-D3BD-4EBA-9105-E9621D974B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 flipH="1">
            <a:off x="10413669" y="1644840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1F8034-E7F2-4548-A7A9-CCBDD8AD50E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1072553" y="1644840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81CE87-7EB7-47B2-861B-EE2AC6023DD2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11072553" y="1644840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7E116-8280-4243-B988-1CF538F05138}"/>
              </a:ext>
            </a:extLst>
          </p:cNvPr>
          <p:cNvSpPr/>
          <p:nvPr/>
        </p:nvSpPr>
        <p:spPr bwMode="auto">
          <a:xfrm>
            <a:off x="10255135" y="29194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D012F-2F09-439D-A2FF-DB1384904168}"/>
              </a:ext>
            </a:extLst>
          </p:cNvPr>
          <p:cNvSpPr/>
          <p:nvPr/>
        </p:nvSpPr>
        <p:spPr bwMode="auto">
          <a:xfrm>
            <a:off x="10915535" y="29194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D12B7-038C-4775-8B54-AD4F63C58FAD}"/>
              </a:ext>
            </a:extLst>
          </p:cNvPr>
          <p:cNvSpPr/>
          <p:nvPr/>
        </p:nvSpPr>
        <p:spPr bwMode="auto">
          <a:xfrm>
            <a:off x="11575935" y="29194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311E6-4EB7-406D-9EA8-22686D007351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11732953" y="247149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1D1825-D7F6-418F-AF8D-04E83240A429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 bwMode="auto">
          <a:xfrm flipV="1">
            <a:off x="11072553" y="247149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09E36-AB39-4CA9-AB22-7B5B62E7EBB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10412153" y="247149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77960F-D122-4A8F-9351-D53E3EDFF519}"/>
              </a:ext>
            </a:extLst>
          </p:cNvPr>
          <p:cNvSpPr/>
          <p:nvPr/>
        </p:nvSpPr>
        <p:spPr bwMode="auto">
          <a:xfrm>
            <a:off x="10255135" y="378615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21264-590A-4B6B-8232-51A2A9FAD9A2}"/>
              </a:ext>
            </a:extLst>
          </p:cNvPr>
          <p:cNvSpPr/>
          <p:nvPr/>
        </p:nvSpPr>
        <p:spPr bwMode="auto">
          <a:xfrm>
            <a:off x="10915535" y="378615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A936DD-94B4-44FA-99B5-8AC9FC6345EE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11072553" y="3298148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811DC1-CDDB-4013-96C2-7976892495A3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10412153" y="3298148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BADB44A-D1EE-4741-BAA1-CF7793A79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06" y="1068110"/>
            <a:ext cx="2348332" cy="2677099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100F878E-FFFD-4F55-974A-80CB6FF1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8149361" y="270216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96FD-6E0E-45C6-959B-A32F806D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66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239B-8CE2-41ED-8963-2C11FE96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97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F6EBF5-3A66-47A7-9274-2CA696F98A0F}"/>
              </a:ext>
            </a:extLst>
          </p:cNvPr>
          <p:cNvSpPr/>
          <p:nvPr/>
        </p:nvSpPr>
        <p:spPr bwMode="auto">
          <a:xfrm>
            <a:off x="8149361" y="369846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3087-BB7A-43DB-A3D4-51FC7549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01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D08A4-EFBB-4BAA-BF03-96188876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2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CFE4-6AD8-4C36-85E3-434EBE66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3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8149361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ED0194-0A83-4ED6-BDBD-888509EC99D3}"/>
              </a:ext>
            </a:extLst>
          </p:cNvPr>
          <p:cNvCxnSpPr>
            <a:cxnSpLocks/>
            <a:stCxn id="33" idx="2"/>
          </p:cNvCxnSpPr>
          <p:nvPr/>
        </p:nvCxnSpPr>
        <p:spPr bwMode="auto">
          <a:xfrm>
            <a:off x="8306379" y="5129214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B1AF4-AFD4-4403-9AAC-B8DCEE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09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6C1817-C3F6-434D-8B60-B91064A9F060}"/>
              </a:ext>
            </a:extLst>
          </p:cNvPr>
          <p:cNvSpPr/>
          <p:nvPr/>
        </p:nvSpPr>
        <p:spPr bwMode="auto">
          <a:xfrm>
            <a:off x="8149361" y="516695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3111D-D2BB-4E8B-A3BC-64627BC8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91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B974A9-ED8A-4DC2-9292-AF4DBAAE96E1}"/>
              </a:ext>
            </a:extLst>
          </p:cNvPr>
          <p:cNvSpPr/>
          <p:nvPr/>
        </p:nvSpPr>
        <p:spPr bwMode="auto">
          <a:xfrm>
            <a:off x="6294440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7D912-0278-4670-B43B-396C5264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1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DC1B-BD62-434D-B90D-BA70884A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Arbore - Recursiv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A2ACE-E309-4C59-9B25-596BF522DECD}"/>
              </a:ext>
            </a:extLst>
          </p:cNvPr>
          <p:cNvSpPr txBox="1"/>
          <p:nvPr/>
        </p:nvSpPr>
        <p:spPr>
          <a:xfrm>
            <a:off x="243098" y="2150110"/>
            <a:ext cx="89559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printTreeData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i++)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37029-2554-4F58-9298-0A6AA64203DC}"/>
              </a:ext>
            </a:extLst>
          </p:cNvPr>
          <p:cNvSpPr/>
          <p:nvPr/>
        </p:nvSpPr>
        <p:spPr bwMode="auto">
          <a:xfrm>
            <a:off x="10366983" y="19607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6A7E1-57F9-46C8-8BAF-0D0B1F31334E}"/>
              </a:ext>
            </a:extLst>
          </p:cNvPr>
          <p:cNvSpPr/>
          <p:nvPr/>
        </p:nvSpPr>
        <p:spPr bwMode="auto">
          <a:xfrm>
            <a:off x="97080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00595B-1330-4937-BED4-FD78A418B18D}"/>
              </a:ext>
            </a:extLst>
          </p:cNvPr>
          <p:cNvSpPr/>
          <p:nvPr/>
        </p:nvSpPr>
        <p:spPr bwMode="auto">
          <a:xfrm>
            <a:off x="103684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587E7-52F9-4ED1-AD92-92DFA5D3FE60}"/>
              </a:ext>
            </a:extLst>
          </p:cNvPr>
          <p:cNvSpPr/>
          <p:nvPr/>
        </p:nvSpPr>
        <p:spPr bwMode="auto">
          <a:xfrm>
            <a:off x="110288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5CF2A3-1198-4412-ACA4-05754190FD03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9865117" y="2339455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C7C4B-589F-4DBA-95D5-B580FAE117A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10524001" y="23394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1B94F6-5D44-4C3A-8E0F-69D930AD411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10524001" y="23394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E4023-0F49-4C83-87F4-3E4589FDA46F}"/>
              </a:ext>
            </a:extLst>
          </p:cNvPr>
          <p:cNvSpPr/>
          <p:nvPr/>
        </p:nvSpPr>
        <p:spPr bwMode="auto">
          <a:xfrm>
            <a:off x="97065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584019-87BE-49FC-9901-0CFCF0FB9EDA}"/>
              </a:ext>
            </a:extLst>
          </p:cNvPr>
          <p:cNvSpPr/>
          <p:nvPr/>
        </p:nvSpPr>
        <p:spPr bwMode="auto">
          <a:xfrm>
            <a:off x="103669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FD05D-28BA-4E40-BF65-271BDCB27984}"/>
              </a:ext>
            </a:extLst>
          </p:cNvPr>
          <p:cNvSpPr/>
          <p:nvPr/>
        </p:nvSpPr>
        <p:spPr bwMode="auto">
          <a:xfrm>
            <a:off x="110273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629754-95D2-46C1-8839-6176805E154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 flipH="1">
            <a:off x="111844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760DD9-953B-4599-B5CC-B8BC5DE4D5C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 bwMode="auto">
          <a:xfrm flipV="1">
            <a:off x="10524001" y="316610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D4F04A-1733-4FFD-8B45-B41A7F9C703F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98636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A0D581-61B8-4D28-BCC2-831A1FC86BD3}"/>
              </a:ext>
            </a:extLst>
          </p:cNvPr>
          <p:cNvSpPr/>
          <p:nvPr/>
        </p:nvSpPr>
        <p:spPr bwMode="auto">
          <a:xfrm>
            <a:off x="97065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8C5A81-90FB-4871-AF1D-79E9F9B3B048}"/>
              </a:ext>
            </a:extLst>
          </p:cNvPr>
          <p:cNvSpPr/>
          <p:nvPr/>
        </p:nvSpPr>
        <p:spPr bwMode="auto">
          <a:xfrm>
            <a:off x="103669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3678E7-5499-44A3-B094-8B7A46072224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 bwMode="auto">
          <a:xfrm flipV="1">
            <a:off x="105240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51E00F-F092-4720-A3A4-1C11BE631007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>
            <a:off x="98636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43347EB-EA5E-462D-949B-1ECE40C05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10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DC1B-BD62-434D-B90D-BA70884A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Arbore - Recursiv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A2ACE-E309-4C59-9B25-596BF522DECD}"/>
              </a:ext>
            </a:extLst>
          </p:cNvPr>
          <p:cNvSpPr txBox="1"/>
          <p:nvPr/>
        </p:nvSpPr>
        <p:spPr>
          <a:xfrm>
            <a:off x="243098" y="2150110"/>
            <a:ext cx="89559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printTreeData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i++)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37029-2554-4F58-9298-0A6AA64203DC}"/>
              </a:ext>
            </a:extLst>
          </p:cNvPr>
          <p:cNvSpPr/>
          <p:nvPr/>
        </p:nvSpPr>
        <p:spPr bwMode="auto">
          <a:xfrm>
            <a:off x="10366983" y="19607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6A7E1-57F9-46C8-8BAF-0D0B1F31334E}"/>
              </a:ext>
            </a:extLst>
          </p:cNvPr>
          <p:cNvSpPr/>
          <p:nvPr/>
        </p:nvSpPr>
        <p:spPr bwMode="auto">
          <a:xfrm>
            <a:off x="97080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00595B-1330-4937-BED4-FD78A418B18D}"/>
              </a:ext>
            </a:extLst>
          </p:cNvPr>
          <p:cNvSpPr/>
          <p:nvPr/>
        </p:nvSpPr>
        <p:spPr bwMode="auto">
          <a:xfrm>
            <a:off x="103684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587E7-52F9-4ED1-AD92-92DFA5D3FE60}"/>
              </a:ext>
            </a:extLst>
          </p:cNvPr>
          <p:cNvSpPr/>
          <p:nvPr/>
        </p:nvSpPr>
        <p:spPr bwMode="auto">
          <a:xfrm>
            <a:off x="110288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5CF2A3-1198-4412-ACA4-05754190FD03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9865117" y="2339455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C7C4B-589F-4DBA-95D5-B580FAE117A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10524001" y="23394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1B94F6-5D44-4C3A-8E0F-69D930AD411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10524001" y="23394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E4023-0F49-4C83-87F4-3E4589FDA46F}"/>
              </a:ext>
            </a:extLst>
          </p:cNvPr>
          <p:cNvSpPr/>
          <p:nvPr/>
        </p:nvSpPr>
        <p:spPr bwMode="auto">
          <a:xfrm>
            <a:off x="97065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584019-87BE-49FC-9901-0CFCF0FB9EDA}"/>
              </a:ext>
            </a:extLst>
          </p:cNvPr>
          <p:cNvSpPr/>
          <p:nvPr/>
        </p:nvSpPr>
        <p:spPr bwMode="auto">
          <a:xfrm>
            <a:off x="103669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FD05D-28BA-4E40-BF65-271BDCB27984}"/>
              </a:ext>
            </a:extLst>
          </p:cNvPr>
          <p:cNvSpPr/>
          <p:nvPr/>
        </p:nvSpPr>
        <p:spPr bwMode="auto">
          <a:xfrm>
            <a:off x="110273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629754-95D2-46C1-8839-6176805E154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 flipH="1">
            <a:off x="111844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760DD9-953B-4599-B5CC-B8BC5DE4D5C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 bwMode="auto">
          <a:xfrm flipV="1">
            <a:off x="10524001" y="316610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D4F04A-1733-4FFD-8B45-B41A7F9C703F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98636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A0D581-61B8-4D28-BCC2-831A1FC86BD3}"/>
              </a:ext>
            </a:extLst>
          </p:cNvPr>
          <p:cNvSpPr/>
          <p:nvPr/>
        </p:nvSpPr>
        <p:spPr bwMode="auto">
          <a:xfrm>
            <a:off x="97065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8C5A81-90FB-4871-AF1D-79E9F9B3B048}"/>
              </a:ext>
            </a:extLst>
          </p:cNvPr>
          <p:cNvSpPr/>
          <p:nvPr/>
        </p:nvSpPr>
        <p:spPr bwMode="auto">
          <a:xfrm>
            <a:off x="103669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3678E7-5499-44A3-B094-8B7A46072224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 bwMode="auto">
          <a:xfrm flipV="1">
            <a:off x="105240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51E00F-F092-4720-A3A4-1C11BE631007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>
            <a:off x="98636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4" name="Table 22">
            <a:extLst>
              <a:ext uri="{FF2B5EF4-FFF2-40B4-BE49-F238E27FC236}">
                <a16:creationId xmlns:a16="http://schemas.microsoft.com/office/drawing/2014/main" id="{61EF3225-A73E-4992-8AB9-38B65F072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059911"/>
              </p:ext>
            </p:extLst>
          </p:nvPr>
        </p:nvGraphicFramePr>
        <p:xfrm>
          <a:off x="3181593" y="5753644"/>
          <a:ext cx="3836151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239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3025702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9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7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C063B15-5CFE-4728-98DA-74B458776DF9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Afișare: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BEEB4-38BF-41AE-938F-EEB8AD3C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3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0EAA80-3DE0-4116-855B-1B634780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Graf. D</a:t>
            </a:r>
            <a:r>
              <a:rPr lang="ro-RO" dirty="0" err="1"/>
              <a:t>efiniție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4EDA0A-5039-4BC0-BDB3-6229BC8833C4}"/>
              </a:ext>
            </a:extLst>
          </p:cNvPr>
          <p:cNvSpPr/>
          <p:nvPr/>
        </p:nvSpPr>
        <p:spPr bwMode="auto">
          <a:xfrm>
            <a:off x="10448409" y="390294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84F430-28CE-4463-B4EF-DF6AEC753DFD}"/>
              </a:ext>
            </a:extLst>
          </p:cNvPr>
          <p:cNvSpPr/>
          <p:nvPr/>
        </p:nvSpPr>
        <p:spPr bwMode="auto">
          <a:xfrm>
            <a:off x="9515753" y="522816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0EAF5F-D64E-428A-B7C2-CAF53EA63071}"/>
              </a:ext>
            </a:extLst>
          </p:cNvPr>
          <p:cNvSpPr/>
          <p:nvPr/>
        </p:nvSpPr>
        <p:spPr bwMode="auto">
          <a:xfrm>
            <a:off x="10942121" y="498130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7FC9D1-FAFD-489C-8ED9-2DDCC20DBF12}"/>
              </a:ext>
            </a:extLst>
          </p:cNvPr>
          <p:cNvSpPr/>
          <p:nvPr/>
        </p:nvSpPr>
        <p:spPr bwMode="auto">
          <a:xfrm>
            <a:off x="9410921" y="43315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5C0884-A0F6-4AF2-BE65-6FEA2D6E9876}"/>
              </a:ext>
            </a:extLst>
          </p:cNvPr>
          <p:cNvSpPr/>
          <p:nvPr/>
        </p:nvSpPr>
        <p:spPr bwMode="auto">
          <a:xfrm>
            <a:off x="8653684" y="564051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E787DB-A808-4255-9D02-72844EB87536}"/>
              </a:ext>
            </a:extLst>
          </p:cNvPr>
          <p:cNvSpPr/>
          <p:nvPr/>
        </p:nvSpPr>
        <p:spPr bwMode="auto">
          <a:xfrm>
            <a:off x="8089385" y="473445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B3A458-44D1-4F0E-B524-A55B881723CB}"/>
              </a:ext>
            </a:extLst>
          </p:cNvPr>
          <p:cNvSpPr/>
          <p:nvPr/>
        </p:nvSpPr>
        <p:spPr bwMode="auto">
          <a:xfrm>
            <a:off x="7311566" y="53936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C2CA6-56F8-4521-BC09-7D0CC414C64E}"/>
              </a:ext>
            </a:extLst>
          </p:cNvPr>
          <p:cNvSpPr/>
          <p:nvPr/>
        </p:nvSpPr>
        <p:spPr bwMode="auto">
          <a:xfrm>
            <a:off x="6479658" y="46351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3EF592-C78C-4A12-B9B8-63B4B999AFF7}"/>
              </a:ext>
            </a:extLst>
          </p:cNvPr>
          <p:cNvSpPr/>
          <p:nvPr/>
        </p:nvSpPr>
        <p:spPr bwMode="auto">
          <a:xfrm>
            <a:off x="5753691" y="555521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8C3BB4-327F-4649-9236-08BA9564FA13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6175101" y="5056586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920559-BE89-4315-9A3E-332D53368D8D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6247403" y="5640517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EA5842-3FA5-4BB2-AF22-9F2380B74677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7805278" y="5640517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688456-28AE-47BB-929C-A2658A2EA179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6901068" y="5056586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1A19F4-55D7-42A7-8388-3766FB35862A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9147396" y="5649574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00BEAD-5921-4322-AF09-A35F1AE15F3A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9657777" y="4825278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565B0-B36C-4627-9FD7-502E6D38D341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9832331" y="4149797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DE6C1A-BCE1-434D-89A6-B8FF3D1B6D05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9904633" y="4578422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81C54F-059B-4F4C-A3DE-28F9A29C96A1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10009465" y="5228164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DC6CF2-58A2-48D2-B94A-E37D3510C888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10869819" y="4324351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3">
                <a:extLst>
                  <a:ext uri="{FF2B5EF4-FFF2-40B4-BE49-F238E27FC236}">
                    <a16:creationId xmlns:a16="http://schemas.microsoft.com/office/drawing/2014/main" id="{345C21E5-01E9-4ACD-91BC-8C174638BA7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2287367" y="1285875"/>
                <a:ext cx="9384173" cy="50114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4000" b="0" dirty="0"/>
                  <a:t>Graf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4000" b="0" dirty="0"/>
                  <a:t>. Unde: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noduri </a:t>
                </a:r>
                <a:r>
                  <a:rPr lang="en-US" sz="4000" dirty="0"/>
                  <a:t>– Vertex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muchii </a:t>
                </a:r>
                <a:r>
                  <a:rPr lang="en-US" sz="4000" dirty="0"/>
                  <a:t>–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{(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)|(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25" name="Content Placeholder 3">
                <a:extLst>
                  <a:ext uri="{FF2B5EF4-FFF2-40B4-BE49-F238E27FC236}">
                    <a16:creationId xmlns:a16="http://schemas.microsoft.com/office/drawing/2014/main" id="{345C21E5-01E9-4ACD-91BC-8C174638B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2287367" y="1285875"/>
                <a:ext cx="9384173" cy="5011408"/>
              </a:xfrm>
              <a:blipFill>
                <a:blip r:embed="rId2"/>
                <a:stretch>
                  <a:fillRect l="-2273" t="-340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59E781C7-675E-4532-A16B-4984261C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2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0F7-7A99-4D76-B5FB-86749D61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Înălțime arbori - Recursiv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FE463-DEFA-47A2-B553-F84B610A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AF25C-01EB-4ADF-A572-00A34C5F0578}"/>
              </a:ext>
            </a:extLst>
          </p:cNvPr>
          <p:cNvSpPr txBox="1"/>
          <p:nvPr/>
        </p:nvSpPr>
        <p:spPr>
          <a:xfrm>
            <a:off x="206566" y="1643322"/>
            <a:ext cx="71086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i++)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B19E7-6CBA-411A-9D12-D15EF04ABAD7}"/>
              </a:ext>
            </a:extLst>
          </p:cNvPr>
          <p:cNvSpPr/>
          <p:nvPr/>
        </p:nvSpPr>
        <p:spPr bwMode="auto">
          <a:xfrm>
            <a:off x="10366983" y="19607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279417-1C85-4B87-8AD0-8258A0F0AF51}"/>
              </a:ext>
            </a:extLst>
          </p:cNvPr>
          <p:cNvSpPr/>
          <p:nvPr/>
        </p:nvSpPr>
        <p:spPr bwMode="auto">
          <a:xfrm>
            <a:off x="97080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A5A21-D93C-4060-B6BC-6F18D941283D}"/>
              </a:ext>
            </a:extLst>
          </p:cNvPr>
          <p:cNvSpPr/>
          <p:nvPr/>
        </p:nvSpPr>
        <p:spPr bwMode="auto">
          <a:xfrm>
            <a:off x="103684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6F212C-2B09-47FA-8E17-54EA397CCD1E}"/>
              </a:ext>
            </a:extLst>
          </p:cNvPr>
          <p:cNvSpPr/>
          <p:nvPr/>
        </p:nvSpPr>
        <p:spPr bwMode="auto">
          <a:xfrm>
            <a:off x="110288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4012E-AF9F-499E-9EC2-81B201BC18E5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9865117" y="2339455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D43CCC-2876-4B2B-B08A-DF44117E5EB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10524001" y="23394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46E777-1D1C-48CB-8B94-A01CAB88D03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10524001" y="23394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01C2A-A8CA-4B4D-9364-BCDB516B65B1}"/>
              </a:ext>
            </a:extLst>
          </p:cNvPr>
          <p:cNvSpPr/>
          <p:nvPr/>
        </p:nvSpPr>
        <p:spPr bwMode="auto">
          <a:xfrm>
            <a:off x="97065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BA34FD-177C-43E8-8DE5-4546AB7A264F}"/>
              </a:ext>
            </a:extLst>
          </p:cNvPr>
          <p:cNvSpPr/>
          <p:nvPr/>
        </p:nvSpPr>
        <p:spPr bwMode="auto">
          <a:xfrm>
            <a:off x="103669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278246-85AC-4E71-87F9-F7FF40F3248D}"/>
              </a:ext>
            </a:extLst>
          </p:cNvPr>
          <p:cNvSpPr/>
          <p:nvPr/>
        </p:nvSpPr>
        <p:spPr bwMode="auto">
          <a:xfrm>
            <a:off x="110273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05D2EC-3338-45B6-AAF3-C054816F706B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 flipH="1">
            <a:off x="111844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285397-8DEC-497B-B62D-92E6F2093808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 bwMode="auto">
          <a:xfrm flipV="1">
            <a:off x="10524001" y="316610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FF3A43-8FAB-4530-9F3A-4CFB7D484B62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98636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E6FE88E-A929-4C60-8348-260974083536}"/>
              </a:ext>
            </a:extLst>
          </p:cNvPr>
          <p:cNvSpPr/>
          <p:nvPr/>
        </p:nvSpPr>
        <p:spPr bwMode="auto">
          <a:xfrm>
            <a:off x="97065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FAB34-ADE7-4178-A482-0E0CF541CF3A}"/>
              </a:ext>
            </a:extLst>
          </p:cNvPr>
          <p:cNvSpPr/>
          <p:nvPr/>
        </p:nvSpPr>
        <p:spPr bwMode="auto">
          <a:xfrm>
            <a:off x="103669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BC91F7-B430-4B12-8029-1B2E208B8780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 bwMode="auto">
          <a:xfrm flipV="1">
            <a:off x="105240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B32B94-8B16-4693-ABB2-3CE43A73DCCC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>
            <a:off x="98636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87043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DE42-390E-4694-B15A-8AA372D2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D588-6AEF-4BBC-9A4B-A2C04B1E8C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D6D4E-2B39-41B0-A99D-9CB67CB1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53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4D54-7BF5-463F-B492-D7B9FA8C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EFEC4-CE79-4A3B-BC5F-27F380D878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285875"/>
            <a:ext cx="6080583" cy="5011408"/>
          </a:xfrm>
        </p:spPr>
        <p:txBody>
          <a:bodyPr/>
          <a:lstStyle/>
          <a:p>
            <a:r>
              <a:rPr lang="ro-RO" dirty="0"/>
              <a:t>Fiecare nod are </a:t>
            </a:r>
            <a:r>
              <a:rPr lang="ro-RO" b="1" dirty="0"/>
              <a:t>maxim</a:t>
            </a:r>
            <a:r>
              <a:rPr lang="ro-RO" dirty="0"/>
              <a:t> doi copii.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E9F5D4-AB2D-4F92-85B1-2D05FC412790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31932-817F-476C-BF92-79FAF279B70B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A291FB-0876-454D-B8B3-2F1A912A6790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CAA761-44CB-4679-BC22-A28DBC7F7E89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34B7D0-3023-41DB-9610-38AEEFA0195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A2B93-42D9-41FA-A3CF-BF5840E579D9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1FCAA8-C45E-4B7F-90A9-9D30EC540DB5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E354B-85FA-40B6-9292-F65CA242BA97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3EB077-E85A-4EBF-8780-569ADB4EB86C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8E4533-1AD0-4552-80CC-53470B7556FF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1B4C26-8A70-4585-9173-99B6337F1F6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E4C363-5332-4F77-9233-F07918E7EB44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2E26BF-1549-4AA2-8A94-500984678F02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52A70E-D1DA-407A-96AA-A10404D542B9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39BD17-BD32-4915-BBAE-1E7837B676D1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9FF5DCC-FF1D-4613-A5C5-108DC51DDA0E}"/>
              </a:ext>
            </a:extLst>
          </p:cNvPr>
          <p:cNvSpPr txBox="1"/>
          <p:nvPr/>
        </p:nvSpPr>
        <p:spPr>
          <a:xfrm>
            <a:off x="374972" y="2757720"/>
            <a:ext cx="69059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struct 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A221A1B6-5ABE-477D-AAE7-F80CDA8E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1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77C2-E803-493D-AFEA-9A7A83FDB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4A48-EE8B-4C41-9A2B-157CB939D7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2192357"/>
            <a:ext cx="11197087" cy="4104926"/>
          </a:xfrm>
        </p:spPr>
        <p:txBody>
          <a:bodyPr/>
          <a:lstStyle/>
          <a:p>
            <a:pPr marL="0" indent="0">
              <a:buNone/>
            </a:pPr>
            <a:r>
              <a:rPr lang="ro-RO" b="1" dirty="0"/>
              <a:t>Recursiv:</a:t>
            </a:r>
          </a:p>
          <a:p>
            <a:r>
              <a:rPr lang="ro-RO" dirty="0" err="1"/>
              <a:t>inorder</a:t>
            </a:r>
            <a:r>
              <a:rPr lang="ro-RO" dirty="0"/>
              <a:t> (left, </a:t>
            </a:r>
            <a:r>
              <a:rPr lang="ro-RO" dirty="0" err="1"/>
              <a:t>root</a:t>
            </a:r>
            <a:r>
              <a:rPr lang="ro-RO" dirty="0"/>
              <a:t>, </a:t>
            </a:r>
            <a:r>
              <a:rPr lang="ro-RO" dirty="0" err="1"/>
              <a:t>right</a:t>
            </a:r>
            <a:r>
              <a:rPr lang="ro-RO" dirty="0"/>
              <a:t>)</a:t>
            </a:r>
          </a:p>
          <a:p>
            <a:r>
              <a:rPr lang="ro-RO" dirty="0" err="1"/>
              <a:t>preorder</a:t>
            </a:r>
            <a:r>
              <a:rPr lang="ro-RO" dirty="0"/>
              <a:t> (</a:t>
            </a:r>
            <a:r>
              <a:rPr lang="ro-RO" dirty="0" err="1"/>
              <a:t>root</a:t>
            </a:r>
            <a:r>
              <a:rPr lang="ro-RO" dirty="0"/>
              <a:t>, left, </a:t>
            </a:r>
            <a:r>
              <a:rPr lang="ro-RO" dirty="0" err="1"/>
              <a:t>right</a:t>
            </a:r>
            <a:r>
              <a:rPr lang="ro-RO" dirty="0"/>
              <a:t>)</a:t>
            </a:r>
          </a:p>
          <a:p>
            <a:r>
              <a:rPr lang="ro-RO" dirty="0" err="1"/>
              <a:t>postorder</a:t>
            </a:r>
            <a:r>
              <a:rPr lang="ro-RO" dirty="0"/>
              <a:t> (left, </a:t>
            </a:r>
            <a:r>
              <a:rPr lang="ro-RO" dirty="0" err="1"/>
              <a:t>right</a:t>
            </a:r>
            <a:r>
              <a:rPr lang="ro-RO" dirty="0"/>
              <a:t>, </a:t>
            </a:r>
            <a:r>
              <a:rPr lang="ro-RO" dirty="0" err="1"/>
              <a:t>root</a:t>
            </a:r>
            <a:r>
              <a:rPr lang="ro-RO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844C7-5980-45E4-8D33-4B11D106A259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CC914-EA39-4D5A-881F-D58F0C454FB6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A1270B-1BD7-4308-85FA-68503C513CCC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81C9B1-5A02-4F14-BB9C-9EB954DB72DC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B84493-759D-4BC3-9396-C48DC3076E5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BC184EE-ACEC-490B-BBB5-6B85A84981B9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6641E5-6F31-44BC-8A9E-CA3802ED6B97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B231FB-50C5-4374-A007-098FEB8DEA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339BE-8479-45C0-BAAE-DBC884223689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B609ED-627B-4865-964C-2B703C38EC55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57C651-95E2-4A35-A9F8-F6EEE6E8D00E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52D33-6557-490F-A68F-55D159021B8A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E53CC-7B14-45A0-BE08-BF5B40A50BDD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D162EE-AC63-46EA-9974-F82CB21F7864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B165B3-61AA-49F2-9044-B6A4E6B3F2ED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1642E54-836B-4B9A-A07C-9E820A97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18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inorder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1B1D1-F7CD-4D32-8A75-428D8EE4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58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inorder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5507FEE9-45C1-422F-84E9-009AE5B56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18166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E5A1272-7A84-4A86-94E7-C179E01D0112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Afișare: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E0214D4A-1D4A-4602-BB71-1C87C031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39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preorder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9EF2E-8CF9-4CE3-B18B-60ECEACE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99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preorder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416158D0-C46F-4515-8064-4F0C89988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96806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5D26C83-E664-4818-B54A-70B8ACD77E6D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Afișare: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1532-3AA4-4981-A4AA-8B4EE0C5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55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postorder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F577E-1A4F-425F-BDAC-D4FF5902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09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postorder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E859AC91-3CE6-4E7B-8D34-0DF757718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99009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8AE4518-4BF4-4DEA-AA05-739438364887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Afișare: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64822-3BB3-4B7E-9E66-77A9B8AB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7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7BB69-138E-4B92-BF24-85FF20CA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Arbore </a:t>
            </a:r>
            <a:r>
              <a:rPr lang="ro-RO" dirty="0" err="1"/>
              <a:t>vs</a:t>
            </a:r>
            <a:r>
              <a:rPr lang="ro-RO" dirty="0"/>
              <a:t> Graf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FC27B5-D8CB-4019-A3E0-CE7D1FBE869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927951"/>
                <a:ext cx="11197087" cy="43693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o-RO" sz="3200" dirty="0"/>
                  <a:t>Un arbore este un graf </a:t>
                </a:r>
              </a:p>
              <a:p>
                <a:r>
                  <a:rPr lang="ro-RO" sz="3200" dirty="0"/>
                  <a:t>neorientat - orice muchie poate fi parcursă în ambele direcții</a:t>
                </a:r>
              </a:p>
              <a:p>
                <a:r>
                  <a:rPr lang="ro-RO" sz="3200" dirty="0" err="1"/>
                  <a:t>connex</a:t>
                </a:r>
                <a:r>
                  <a:rPr lang="ro-RO" sz="3200" dirty="0"/>
                  <a:t> - există o cale, parcurgând muchiile, de la un nod la oricare altul</a:t>
                </a:r>
              </a:p>
              <a:p>
                <a:r>
                  <a:rPr lang="ro-RO" sz="3200" dirty="0"/>
                  <a:t>fără cicluri - nu există nici o cale de forma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3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FC27B5-D8CB-4019-A3E0-CE7D1FBE8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927951"/>
                <a:ext cx="11197087" cy="4369331"/>
              </a:xfrm>
              <a:blipFill>
                <a:blip r:embed="rId2"/>
                <a:stretch>
                  <a:fillRect l="-1415" t="-2929" r="-152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8E6D0-0D8C-4980-86B3-9F64059A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61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6840-30B3-455A-9351-0BD98F00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Înălțime arbori binari - Recursiv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07B7C-DE64-49D0-9A07-607FEF46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E6AFC-3135-42CA-A2F2-E11D91109C34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C2276-9C35-4A2C-B179-88E19216AA5A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9873D-BBE7-4A91-8488-F331E0D8D23B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F387BA-1708-451B-8FD0-A3715E89143D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D89601-0607-4FD2-ADA2-83BFAB0BF3F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D30EC9-3C01-4864-A1CF-DB4459EA918E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B42AA1-3B5E-4DCD-80BE-37B63F118BB5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6A218-14A4-4744-A589-5ABFD0421B5E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2006D-DB31-4EF5-8059-B7F46421D23F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A8284E-45ED-4ABC-89A3-F29A8DB6B40B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4F7004-FF6D-4830-8A8A-6B5A5B449CC5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DD5A69-3ECA-4404-AEF7-ADE67F41E5AE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DBAC47-36C7-4A3D-AD8E-3813D691C16E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9A97C0-C596-4D42-8F96-37324367C90D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E439CC-5893-4B46-A3B7-F05F1403891B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6DA553-8176-4A12-B339-BAEBB2610135}"/>
              </a:ext>
            </a:extLst>
          </p:cNvPr>
          <p:cNvSpPr txBox="1"/>
          <p:nvPr/>
        </p:nvSpPr>
        <p:spPr>
          <a:xfrm>
            <a:off x="160417" y="2136338"/>
            <a:ext cx="75401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getBinaryTreeHeight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getBinaryTreeHeight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getBinaryTreeHeight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0641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8E83-817A-4081-8FCB-7FFC0171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A36F-30D1-4DEF-85F2-2FF9A418D1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521A1-C54C-4A2A-ACA1-A31F9D7D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27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255E-F0EB-4E2D-9F55-1FE68610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9767-D8ED-4A08-BA8E-3DB9ADDAA7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2368627"/>
            <a:ext cx="11197087" cy="3928656"/>
          </a:xfrm>
        </p:spPr>
        <p:txBody>
          <a:bodyPr/>
          <a:lstStyle/>
          <a:p>
            <a:r>
              <a:rPr lang="ro-RO" dirty="0"/>
              <a:t>Avem un vector sortat.</a:t>
            </a:r>
          </a:p>
          <a:p>
            <a:r>
              <a:rPr lang="ro-RO" dirty="0"/>
              <a:t>Se verifică dacă un element este în vector și pe ce poziție se află.</a:t>
            </a:r>
          </a:p>
          <a:p>
            <a:r>
              <a:rPr lang="ro-RO" dirty="0"/>
              <a:t>Dorim o variantă mai rapidă decât liniar (să nu verificăm toate elementele din vector).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BE555-B790-4379-B830-C443387F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18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255E-F0EB-4E2D-9F55-1FE68610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9767-D8ED-4A08-BA8E-3DB9ADDAA7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2368627"/>
            <a:ext cx="11197087" cy="3928656"/>
          </a:xfrm>
        </p:spPr>
        <p:txBody>
          <a:bodyPr>
            <a:normAutofit/>
          </a:bodyPr>
          <a:lstStyle/>
          <a:p>
            <a:r>
              <a:rPr lang="ro-RO" sz="3200" dirty="0"/>
              <a:t>Comparăm elementul căutat cu cel din mijloc.</a:t>
            </a:r>
          </a:p>
          <a:p>
            <a:pPr lvl="1"/>
            <a:r>
              <a:rPr lang="ro-RO" sz="2800" dirty="0"/>
              <a:t>Dacă este mai mic, căutăm recursiv în partea stângă.</a:t>
            </a:r>
          </a:p>
          <a:p>
            <a:pPr lvl="1"/>
            <a:r>
              <a:rPr lang="ro-RO" sz="2800" dirty="0"/>
              <a:t>Dacă este mai mare căutăm recursiv în partea dreaptă.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BE555-B790-4379-B830-C443387F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09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8378C0-8DBF-4949-884D-D6DC3ECC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77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81283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42702" y="447603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81714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221A8-C7C4-4790-8B5B-F6A1C081A97E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C32780-2F9A-4DEC-85B0-3F3FA87A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0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98254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673" y="4352276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8E613-DD6D-44BE-932D-F1A232D2D61B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1D6C8-0477-4BF3-80CB-6799BB99C746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564EA7-4976-43FA-B610-755BDF0C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8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43672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5091" y="428130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C376A-EB37-4ADA-9E78-7FA3E34DFF45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AC67E-D804-4E7F-9605-E96836598D37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526A27-EE32-4F79-BC0D-1F4A9466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000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47728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5806" y="430879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8741" y="470658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2089" y="5063388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Complexitate </a:t>
            </a:r>
            <a:r>
              <a:rPr lang="en-US" sz="2400" b="1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2896-C4CC-4565-AFC0-F6B58474E6C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C2CEA-9D2C-4348-B352-C02C111FFE0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A88D16-6925-4B6B-89DA-EC59466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2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47728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5806" y="430879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8741" y="470658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b="1" dirty="0"/>
                  <a:t>Complexitate </a:t>
                </a:r>
                <a14:m>
                  <m:oMath xmlns:m="http://schemas.openxmlformats.org/officeDocument/2006/math">
                    <m:r>
                      <a:rPr lang="ro-RO" sz="2400" b="1" dirty="0">
                        <a:latin typeface="Cambria Math" panose="02040503050406030204" pitchFamily="18" charset="0"/>
                      </a:rPr>
                      <m:t>𝐎</m:t>
                    </m:r>
                    <m:r>
                      <a:rPr lang="ro-RO" sz="2400" b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ro-RO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blipFill>
                <a:blip r:embed="rId3"/>
                <a:stretch>
                  <a:fillRect l="-2419" t="-9333" r="-1613" b="-32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9782896-C4CC-4565-AFC0-F6B58474E6C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C2CEA-9D2C-4348-B352-C02C111FFE0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A88D16-6925-4B6B-89DA-EC59466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5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2557A-6A63-49AB-9C80-02326E42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- </a:t>
            </a:r>
            <a:r>
              <a:rPr lang="en-US" dirty="0" err="1"/>
              <a:t>stocare</a:t>
            </a:r>
            <a:endParaRPr lang="ro-R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2D47D-9440-4002-8D45-055F51145172}"/>
              </a:ext>
            </a:extLst>
          </p:cNvPr>
          <p:cNvSpPr txBox="1"/>
          <p:nvPr/>
        </p:nvSpPr>
        <p:spPr>
          <a:xfrm>
            <a:off x="474452" y="1951672"/>
            <a:ext cx="62788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6B0B9-11CB-4D31-A337-03194CB0CD03}"/>
              </a:ext>
            </a:extLst>
          </p:cNvPr>
          <p:cNvSpPr/>
          <p:nvPr/>
        </p:nvSpPr>
        <p:spPr bwMode="auto">
          <a:xfrm>
            <a:off x="9739021" y="11638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55A21-231B-4CC4-965C-E473313A68A7}"/>
              </a:ext>
            </a:extLst>
          </p:cNvPr>
          <p:cNvSpPr/>
          <p:nvPr/>
        </p:nvSpPr>
        <p:spPr bwMode="auto">
          <a:xfrm>
            <a:off x="9080137" y="19904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4A3397-7DF5-484B-808F-DD1396B36998}"/>
              </a:ext>
            </a:extLst>
          </p:cNvPr>
          <p:cNvSpPr/>
          <p:nvPr/>
        </p:nvSpPr>
        <p:spPr bwMode="auto">
          <a:xfrm>
            <a:off x="9740537" y="19904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89E2BC-4189-44EC-BB75-BCD0382E306D}"/>
              </a:ext>
            </a:extLst>
          </p:cNvPr>
          <p:cNvSpPr/>
          <p:nvPr/>
        </p:nvSpPr>
        <p:spPr bwMode="auto">
          <a:xfrm>
            <a:off x="10400937" y="19904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C7530-D8B3-4DB8-B102-C08753E3FD36}"/>
              </a:ext>
            </a:extLst>
          </p:cNvPr>
          <p:cNvCxnSpPr>
            <a:stCxn id="23" idx="2"/>
            <a:endCxn id="24" idx="0"/>
          </p:cNvCxnSpPr>
          <p:nvPr/>
        </p:nvCxnSpPr>
        <p:spPr bwMode="auto">
          <a:xfrm flipH="1">
            <a:off x="9237155" y="154250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65E820-0775-4BBA-A978-012C96F6542E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 bwMode="auto">
          <a:xfrm>
            <a:off x="9896039" y="1542501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C38E68-084B-43CA-81D3-959A8C5B7872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 bwMode="auto">
          <a:xfrm>
            <a:off x="9896039" y="154250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F4A6D68-0996-40DF-AE20-135511FAEFBC}"/>
              </a:ext>
            </a:extLst>
          </p:cNvPr>
          <p:cNvSpPr/>
          <p:nvPr/>
        </p:nvSpPr>
        <p:spPr bwMode="auto">
          <a:xfrm>
            <a:off x="9078621" y="28171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F618AD-AD28-4E83-BDE3-361E8E0D9CC1}"/>
              </a:ext>
            </a:extLst>
          </p:cNvPr>
          <p:cNvSpPr/>
          <p:nvPr/>
        </p:nvSpPr>
        <p:spPr bwMode="auto">
          <a:xfrm>
            <a:off x="9739021" y="28171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853B4A-F677-4CFE-A3D2-F7B480D11F57}"/>
              </a:ext>
            </a:extLst>
          </p:cNvPr>
          <p:cNvSpPr/>
          <p:nvPr/>
        </p:nvSpPr>
        <p:spPr bwMode="auto">
          <a:xfrm>
            <a:off x="10399421" y="28171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BE5557-565D-4652-82FB-C34D5AA072B0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 bwMode="auto">
          <a:xfrm flipH="1">
            <a:off x="10556439" y="23691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9BAFF-DF2D-450F-990C-07E79A141B5A}"/>
              </a:ext>
            </a:extLst>
          </p:cNvPr>
          <p:cNvCxnSpPr>
            <a:cxnSpLocks/>
            <a:stCxn id="31" idx="0"/>
            <a:endCxn id="26" idx="2"/>
          </p:cNvCxnSpPr>
          <p:nvPr/>
        </p:nvCxnSpPr>
        <p:spPr bwMode="auto">
          <a:xfrm flipV="1">
            <a:off x="9896039" y="23691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3BADD6-179A-4491-B5B2-579538105798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 bwMode="auto">
          <a:xfrm flipH="1">
            <a:off x="9235639" y="23691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4113CEF-AD71-4A8B-AF7E-3501D5A74D3F}"/>
              </a:ext>
            </a:extLst>
          </p:cNvPr>
          <p:cNvSpPr/>
          <p:nvPr/>
        </p:nvSpPr>
        <p:spPr bwMode="auto">
          <a:xfrm>
            <a:off x="9078621" y="36838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13CC16-EA12-4D25-8079-C0A3512375B1}"/>
              </a:ext>
            </a:extLst>
          </p:cNvPr>
          <p:cNvSpPr/>
          <p:nvPr/>
        </p:nvSpPr>
        <p:spPr bwMode="auto">
          <a:xfrm>
            <a:off x="9739021" y="36838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80ADCF-E583-4100-8E85-FB2C6D63662B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 bwMode="auto">
          <a:xfrm flipV="1">
            <a:off x="9896039" y="3195809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3E871F-0825-40A6-834D-33CDE0B839CE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 bwMode="auto">
          <a:xfrm>
            <a:off x="9235639" y="3195809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40">
            <a:extLst>
              <a:ext uri="{FF2B5EF4-FFF2-40B4-BE49-F238E27FC236}">
                <a16:creationId xmlns:a16="http://schemas.microsoft.com/office/drawing/2014/main" id="{D5EB7FA5-43DA-4778-BA8A-2F9F46A36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414844"/>
              </p:ext>
            </p:extLst>
          </p:nvPr>
        </p:nvGraphicFramePr>
        <p:xfrm>
          <a:off x="792548" y="5248120"/>
          <a:ext cx="3289144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143">
                  <a:extLst>
                    <a:ext uri="{9D8B030D-6E8A-4147-A177-3AD203B41FA5}">
                      <a16:colId xmlns:a16="http://schemas.microsoft.com/office/drawing/2014/main" val="1935083030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2938371928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230649446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1208408911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1019056828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3235576624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2700800976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76256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63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2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7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9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41811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C5B8BFCF-9B2B-4C91-BDF0-A1394C2A008D}"/>
              </a:ext>
            </a:extLst>
          </p:cNvPr>
          <p:cNvSpPr txBox="1"/>
          <p:nvPr/>
        </p:nvSpPr>
        <p:spPr>
          <a:xfrm>
            <a:off x="93587" y="473785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List</a:t>
            </a:r>
            <a:r>
              <a:rPr lang="ro-RO" sz="2400" dirty="0"/>
              <a:t>ă conexiuni</a:t>
            </a:r>
          </a:p>
        </p:txBody>
      </p:sp>
      <p:graphicFrame>
        <p:nvGraphicFramePr>
          <p:cNvPr id="43" name="Table 40">
            <a:extLst>
              <a:ext uri="{FF2B5EF4-FFF2-40B4-BE49-F238E27FC236}">
                <a16:creationId xmlns:a16="http://schemas.microsoft.com/office/drawing/2014/main" id="{3BBB5E4C-61DC-4C6A-BED6-9252D033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991020"/>
              </p:ext>
            </p:extLst>
          </p:nvPr>
        </p:nvGraphicFramePr>
        <p:xfrm>
          <a:off x="5219495" y="5070922"/>
          <a:ext cx="328914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460">
                  <a:extLst>
                    <a:ext uri="{9D8B030D-6E8A-4147-A177-3AD203B41FA5}">
                      <a16:colId xmlns:a16="http://schemas.microsoft.com/office/drawing/2014/main" val="1935083030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2938371928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230649446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1208408911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1019056828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3235576624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2700800976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762565081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331320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63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44181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F742005-07E1-4BC6-B529-FFA3E34B55D2}"/>
              </a:ext>
            </a:extLst>
          </p:cNvPr>
          <p:cNvSpPr txBox="1"/>
          <p:nvPr/>
        </p:nvSpPr>
        <p:spPr>
          <a:xfrm>
            <a:off x="4563622" y="4570485"/>
            <a:ext cx="1982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Vector părinți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0679F5-46DB-421B-995B-8B1F03963A73}"/>
              </a:ext>
            </a:extLst>
          </p:cNvPr>
          <p:cNvSpPr txBox="1"/>
          <p:nvPr/>
        </p:nvSpPr>
        <p:spPr>
          <a:xfrm>
            <a:off x="8923663" y="5282496"/>
            <a:ext cx="317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Ca orice alt graf:</a:t>
            </a:r>
          </a:p>
          <a:p>
            <a:r>
              <a:rPr lang="ro-RO" sz="2400" dirty="0"/>
              <a:t>ex. Matrice adiacență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EB9FB9-160B-45C6-8BA9-ADD831B708C6}"/>
              </a:ext>
            </a:extLst>
          </p:cNvPr>
          <p:cNvSpPr txBox="1"/>
          <p:nvPr/>
        </p:nvSpPr>
        <p:spPr>
          <a:xfrm>
            <a:off x="5237079" y="2274045"/>
            <a:ext cx="2782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Vector de pointeri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76B518-7FA9-4AEA-BFB2-5A2CB921E600}"/>
              </a:ext>
            </a:extLst>
          </p:cNvPr>
          <p:cNvCxnSpPr>
            <a:cxnSpLocks/>
            <a:stCxn id="46" idx="2"/>
          </p:cNvCxnSpPr>
          <p:nvPr/>
        </p:nvCxnSpPr>
        <p:spPr bwMode="auto">
          <a:xfrm flipH="1">
            <a:off x="5451153" y="2735710"/>
            <a:ext cx="1177012" cy="3786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BFDE7008-2D80-44EE-8EFE-A0426955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14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E22A1-6299-4561-A04F-A2DD8C80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AD071-4D95-47CA-8410-D924D691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FF7DC-D985-4CB2-8CC8-F51FF3EBEE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02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D8C4-EEC7-4DE6-B8BE-414633837B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225407"/>
            <a:ext cx="8162771" cy="4071876"/>
          </a:xfrm>
        </p:spPr>
        <p:txBody>
          <a:bodyPr/>
          <a:lstStyle/>
          <a:p>
            <a:r>
              <a:rPr lang="ro-RO" dirty="0"/>
              <a:t>Fiecare nod reprezintă un număr.</a:t>
            </a:r>
          </a:p>
          <a:p>
            <a:r>
              <a:rPr lang="ro-RO" dirty="0"/>
              <a:t>Pentru oricare nod:</a:t>
            </a:r>
          </a:p>
          <a:p>
            <a:pPr lvl="1"/>
            <a:r>
              <a:rPr lang="ro-RO" dirty="0"/>
              <a:t>Toate elementele de pe subarborele </a:t>
            </a:r>
            <a:r>
              <a:rPr lang="ro-RO" b="1" dirty="0"/>
              <a:t>stâng</a:t>
            </a:r>
            <a:r>
              <a:rPr lang="ro-RO" dirty="0"/>
              <a:t> sunt mai </a:t>
            </a:r>
            <a:r>
              <a:rPr lang="ro-RO" b="1" dirty="0"/>
              <a:t>mici</a:t>
            </a:r>
            <a:r>
              <a:rPr lang="ro-RO" dirty="0"/>
              <a:t> decât acesta.</a:t>
            </a:r>
          </a:p>
          <a:p>
            <a:pPr lvl="1"/>
            <a:r>
              <a:rPr lang="ro-RO" dirty="0"/>
              <a:t>Toate elementele de pe subarborele </a:t>
            </a:r>
            <a:r>
              <a:rPr lang="ro-RO" b="1" dirty="0"/>
              <a:t>drept</a:t>
            </a:r>
            <a:r>
              <a:rPr lang="ro-RO" dirty="0"/>
              <a:t> sunt mai </a:t>
            </a:r>
            <a:r>
              <a:rPr lang="ro-RO" b="1" dirty="0"/>
              <a:t>mari</a:t>
            </a:r>
            <a:r>
              <a:rPr lang="ro-RO" dirty="0"/>
              <a:t> decât acesta.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8960B-FE7F-4E90-8043-AB1ABDD0160C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0BFB2-9C57-4A88-AA5A-3B7E344155DE}"/>
              </a:ext>
            </a:extLst>
          </p:cNvPr>
          <p:cNvSpPr/>
          <p:nvPr/>
        </p:nvSpPr>
        <p:spPr bwMode="auto">
          <a:xfrm>
            <a:off x="92013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91BD0-28C2-4E4F-9BCA-3D6E7CEAC711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35EC2-10A7-43CC-8542-1FAD30744EC0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9358340" y="2225407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95AAE-CB35-4248-88B2-F8D3C1512C4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87C548-A841-455D-BECE-8898912FA937}"/>
              </a:ext>
            </a:extLst>
          </p:cNvPr>
          <p:cNvSpPr/>
          <p:nvPr/>
        </p:nvSpPr>
        <p:spPr bwMode="auto">
          <a:xfrm>
            <a:off x="8885770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2CB7F-96E1-484A-BF78-2D184330A0C2}"/>
              </a:ext>
            </a:extLst>
          </p:cNvPr>
          <p:cNvSpPr/>
          <p:nvPr/>
        </p:nvSpPr>
        <p:spPr bwMode="auto">
          <a:xfrm>
            <a:off x="9860206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B4324-9098-4D17-881E-6840D0A13E5B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E301-FF1A-4A2E-A694-5B28BED7047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F38FD-8B4D-4CA3-AEF2-E74AF5712FFD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10017224" y="305206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D93F-4FDB-4EDA-A184-0EC1B519716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9042788" y="3052061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D8E58-9DB4-46C3-A8BA-7BD9B166248B}"/>
              </a:ext>
            </a:extLst>
          </p:cNvPr>
          <p:cNvSpPr/>
          <p:nvPr/>
        </p:nvSpPr>
        <p:spPr bwMode="auto">
          <a:xfrm>
            <a:off x="9199806" y="436672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99291-BE97-4FB7-8807-701550C5DAD1}"/>
              </a:ext>
            </a:extLst>
          </p:cNvPr>
          <p:cNvSpPr/>
          <p:nvPr/>
        </p:nvSpPr>
        <p:spPr bwMode="auto">
          <a:xfrm>
            <a:off x="10331842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0098F-D5EC-468B-B0BC-95C0DCB83E68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H="1" flipV="1">
            <a:off x="10017224" y="3878715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BFC478-610B-43A9-8988-0B86176C006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9042788" y="3875375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0952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D8C4-EEC7-4DE6-B8BE-414633837B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5667463"/>
            <a:ext cx="8162771" cy="629820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Afișare </a:t>
            </a:r>
            <a:r>
              <a:rPr lang="ro-RO" dirty="0" err="1"/>
              <a:t>inorder</a:t>
            </a:r>
            <a:r>
              <a:rPr lang="ro-RO" dirty="0"/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8960B-FE7F-4E90-8043-AB1ABDD0160C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0BFB2-9C57-4A88-AA5A-3B7E344155DE}"/>
              </a:ext>
            </a:extLst>
          </p:cNvPr>
          <p:cNvSpPr/>
          <p:nvPr/>
        </p:nvSpPr>
        <p:spPr bwMode="auto">
          <a:xfrm>
            <a:off x="92013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91BD0-28C2-4E4F-9BCA-3D6E7CEAC711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35EC2-10A7-43CC-8542-1FAD30744EC0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9358340" y="2225407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95AAE-CB35-4248-88B2-F8D3C1512C4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87C548-A841-455D-BECE-8898912FA937}"/>
              </a:ext>
            </a:extLst>
          </p:cNvPr>
          <p:cNvSpPr/>
          <p:nvPr/>
        </p:nvSpPr>
        <p:spPr bwMode="auto">
          <a:xfrm>
            <a:off x="8885770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2CB7F-96E1-484A-BF78-2D184330A0C2}"/>
              </a:ext>
            </a:extLst>
          </p:cNvPr>
          <p:cNvSpPr/>
          <p:nvPr/>
        </p:nvSpPr>
        <p:spPr bwMode="auto">
          <a:xfrm>
            <a:off x="9860206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B4324-9098-4D17-881E-6840D0A13E5B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E301-FF1A-4A2E-A694-5B28BED7047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F38FD-8B4D-4CA3-AEF2-E74AF5712FFD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10017224" y="305206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D93F-4FDB-4EDA-A184-0EC1B519716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9042788" y="3052061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D8E58-9DB4-46C3-A8BA-7BD9B166248B}"/>
              </a:ext>
            </a:extLst>
          </p:cNvPr>
          <p:cNvSpPr/>
          <p:nvPr/>
        </p:nvSpPr>
        <p:spPr bwMode="auto">
          <a:xfrm>
            <a:off x="9199806" y="436672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99291-BE97-4FB7-8807-701550C5DAD1}"/>
              </a:ext>
            </a:extLst>
          </p:cNvPr>
          <p:cNvSpPr/>
          <p:nvPr/>
        </p:nvSpPr>
        <p:spPr bwMode="auto">
          <a:xfrm>
            <a:off x="10331842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0098F-D5EC-468B-B0BC-95C0DCB83E68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H="1" flipV="1">
            <a:off x="10017224" y="3878715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BFC478-610B-43A9-8988-0B86176C006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9042788" y="3875375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23AFBE-C783-4AA3-B631-D4E5BBDA750B}"/>
              </a:ext>
            </a:extLst>
          </p:cNvPr>
          <p:cNvSpPr txBox="1"/>
          <p:nvPr/>
        </p:nvSpPr>
        <p:spPr>
          <a:xfrm>
            <a:off x="375416" y="2103352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0607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D8C4-EEC7-4DE6-B8BE-414633837B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5667463"/>
            <a:ext cx="8162771" cy="629820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Afișare </a:t>
            </a:r>
            <a:r>
              <a:rPr lang="ro-RO" dirty="0" err="1"/>
              <a:t>inorder</a:t>
            </a:r>
            <a:r>
              <a:rPr lang="ro-RO" dirty="0"/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8960B-FE7F-4E90-8043-AB1ABDD0160C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0BFB2-9C57-4A88-AA5A-3B7E344155DE}"/>
              </a:ext>
            </a:extLst>
          </p:cNvPr>
          <p:cNvSpPr/>
          <p:nvPr/>
        </p:nvSpPr>
        <p:spPr bwMode="auto">
          <a:xfrm>
            <a:off x="92013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91BD0-28C2-4E4F-9BCA-3D6E7CEAC711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35EC2-10A7-43CC-8542-1FAD30744EC0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9358340" y="2225407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95AAE-CB35-4248-88B2-F8D3C1512C4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87C548-A841-455D-BECE-8898912FA937}"/>
              </a:ext>
            </a:extLst>
          </p:cNvPr>
          <p:cNvSpPr/>
          <p:nvPr/>
        </p:nvSpPr>
        <p:spPr bwMode="auto">
          <a:xfrm>
            <a:off x="8885770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2CB7F-96E1-484A-BF78-2D184330A0C2}"/>
              </a:ext>
            </a:extLst>
          </p:cNvPr>
          <p:cNvSpPr/>
          <p:nvPr/>
        </p:nvSpPr>
        <p:spPr bwMode="auto">
          <a:xfrm>
            <a:off x="9860206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B4324-9098-4D17-881E-6840D0A13E5B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E301-FF1A-4A2E-A694-5B28BED7047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F38FD-8B4D-4CA3-AEF2-E74AF5712FFD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10017224" y="305206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D93F-4FDB-4EDA-A184-0EC1B519716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9042788" y="3052061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D8E58-9DB4-46C3-A8BA-7BD9B166248B}"/>
              </a:ext>
            </a:extLst>
          </p:cNvPr>
          <p:cNvSpPr/>
          <p:nvPr/>
        </p:nvSpPr>
        <p:spPr bwMode="auto">
          <a:xfrm>
            <a:off x="9199806" y="436672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99291-BE97-4FB7-8807-701550C5DAD1}"/>
              </a:ext>
            </a:extLst>
          </p:cNvPr>
          <p:cNvSpPr/>
          <p:nvPr/>
        </p:nvSpPr>
        <p:spPr bwMode="auto">
          <a:xfrm>
            <a:off x="10331842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0098F-D5EC-468B-B0BC-95C0DCB83E68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H="1" flipV="1">
            <a:off x="10017224" y="3878715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BFC478-610B-43A9-8988-0B86176C006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9042788" y="3875375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0" name="Table 22">
            <a:extLst>
              <a:ext uri="{FF2B5EF4-FFF2-40B4-BE49-F238E27FC236}">
                <a16:creationId xmlns:a16="http://schemas.microsoft.com/office/drawing/2014/main" id="{2EF4F483-9A73-4583-98E6-624188B8D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989195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823AFBE-C783-4AA3-B631-D4E5BBDA750B}"/>
              </a:ext>
            </a:extLst>
          </p:cNvPr>
          <p:cNvSpPr txBox="1"/>
          <p:nvPr/>
        </p:nvSpPr>
        <p:spPr>
          <a:xfrm>
            <a:off x="375416" y="2103352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1636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  <a:r>
              <a:rPr lang="en-US" dirty="0"/>
              <a:t> </a:t>
            </a:r>
            <a:r>
              <a:rPr lang="ro-RO" dirty="0"/>
              <a:t>– Căutarea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8960B-FE7F-4E90-8043-AB1ABDD0160C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0BFB2-9C57-4A88-AA5A-3B7E344155DE}"/>
              </a:ext>
            </a:extLst>
          </p:cNvPr>
          <p:cNvSpPr/>
          <p:nvPr/>
        </p:nvSpPr>
        <p:spPr bwMode="auto">
          <a:xfrm>
            <a:off x="92013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91BD0-28C2-4E4F-9BCA-3D6E7CEAC711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35EC2-10A7-43CC-8542-1FAD30744EC0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9358340" y="2225407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95AAE-CB35-4248-88B2-F8D3C1512C4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87C548-A841-455D-BECE-8898912FA937}"/>
              </a:ext>
            </a:extLst>
          </p:cNvPr>
          <p:cNvSpPr/>
          <p:nvPr/>
        </p:nvSpPr>
        <p:spPr bwMode="auto">
          <a:xfrm>
            <a:off x="8885770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2CB7F-96E1-484A-BF78-2D184330A0C2}"/>
              </a:ext>
            </a:extLst>
          </p:cNvPr>
          <p:cNvSpPr/>
          <p:nvPr/>
        </p:nvSpPr>
        <p:spPr bwMode="auto">
          <a:xfrm>
            <a:off x="9860206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B4324-9098-4D17-881E-6840D0A13E5B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E301-FF1A-4A2E-A694-5B28BED7047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F38FD-8B4D-4CA3-AEF2-E74AF5712FFD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10017224" y="305206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D93F-4FDB-4EDA-A184-0EC1B519716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9042788" y="3052061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D8E58-9DB4-46C3-A8BA-7BD9B166248B}"/>
              </a:ext>
            </a:extLst>
          </p:cNvPr>
          <p:cNvSpPr/>
          <p:nvPr/>
        </p:nvSpPr>
        <p:spPr bwMode="auto">
          <a:xfrm>
            <a:off x="9199806" y="436672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99291-BE97-4FB7-8807-701550C5DAD1}"/>
              </a:ext>
            </a:extLst>
          </p:cNvPr>
          <p:cNvSpPr/>
          <p:nvPr/>
        </p:nvSpPr>
        <p:spPr bwMode="auto">
          <a:xfrm>
            <a:off x="10331842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0098F-D5EC-468B-B0BC-95C0DCB83E68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H="1" flipV="1">
            <a:off x="10017224" y="3878715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BFC478-610B-43A9-8988-0B86176C006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9042788" y="3875375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E6BA5C-3F09-4876-9DCA-5AAB9A9A337C}"/>
              </a:ext>
            </a:extLst>
          </p:cNvPr>
          <p:cNvSpPr txBox="1"/>
          <p:nvPr/>
        </p:nvSpPr>
        <p:spPr>
          <a:xfrm>
            <a:off x="277661" y="2036061"/>
            <a:ext cx="841876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bstSearch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bstSearch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bstSearch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5892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D92527-044D-4B54-9C10-C5AA2791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4E76C-51A6-4439-8D4A-290188A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  <a:r>
              <a:rPr lang="en-US" dirty="0"/>
              <a:t> </a:t>
            </a:r>
            <a:r>
              <a:rPr lang="ro-RO" dirty="0"/>
              <a:t>– </a:t>
            </a:r>
            <a:r>
              <a:rPr lang="en-US" dirty="0" err="1"/>
              <a:t>Creare</a:t>
            </a:r>
            <a:r>
              <a:rPr lang="en-US" dirty="0"/>
              <a:t> nod nou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4CFB9-09FB-4ACF-A485-FDA793CF482F}"/>
              </a:ext>
            </a:extLst>
          </p:cNvPr>
          <p:cNvSpPr txBox="1"/>
          <p:nvPr/>
        </p:nvSpPr>
        <p:spPr>
          <a:xfrm>
            <a:off x="184532" y="1631901"/>
            <a:ext cx="106670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*)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D95DC-16E3-4191-8EE7-241354D242E5}"/>
              </a:ext>
            </a:extLst>
          </p:cNvPr>
          <p:cNvSpPr/>
          <p:nvPr/>
        </p:nvSpPr>
        <p:spPr bwMode="auto">
          <a:xfrm>
            <a:off x="9772071" y="401703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45DC2D-FED5-4A67-98D5-FF417CD48F10}"/>
              </a:ext>
            </a:extLst>
          </p:cNvPr>
          <p:cNvCxnSpPr>
            <a:stCxn id="7" idx="2"/>
          </p:cNvCxnSpPr>
          <p:nvPr/>
        </p:nvCxnSpPr>
        <p:spPr bwMode="auto">
          <a:xfrm flipH="1">
            <a:off x="9270205" y="4395729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D1F92E-4520-4682-823E-71A43702F356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9929089" y="439572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0203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B9976-2ADF-4F20-BA41-EADF128C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8676F-D22F-43D6-9190-84021724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  <a:r>
              <a:rPr lang="en-US" dirty="0"/>
              <a:t> </a:t>
            </a:r>
            <a:r>
              <a:rPr lang="ro-RO" dirty="0"/>
              <a:t>– Inserare</a:t>
            </a:r>
            <a:r>
              <a:rPr lang="en-US" dirty="0"/>
              <a:t> nod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45A0B-6863-4C9B-8B1C-4FEE5A16D802}"/>
              </a:ext>
            </a:extLst>
          </p:cNvPr>
          <p:cNvSpPr txBox="1"/>
          <p:nvPr/>
        </p:nvSpPr>
        <p:spPr>
          <a:xfrm>
            <a:off x="154235" y="1258132"/>
            <a:ext cx="112815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C04D6-71EF-4437-8244-5CB5E14381D1}"/>
              </a:ext>
            </a:extLst>
          </p:cNvPr>
          <p:cNvSpPr/>
          <p:nvPr/>
        </p:nvSpPr>
        <p:spPr bwMode="auto">
          <a:xfrm>
            <a:off x="10179695" y="206705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E58F9-B781-4A2C-9CE6-EF0E33FD4C79}"/>
              </a:ext>
            </a:extLst>
          </p:cNvPr>
          <p:cNvSpPr/>
          <p:nvPr/>
        </p:nvSpPr>
        <p:spPr bwMode="auto">
          <a:xfrm>
            <a:off x="9520811" y="28937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2A958-69B2-4856-86CD-935A3E5D63B0}"/>
              </a:ext>
            </a:extLst>
          </p:cNvPr>
          <p:cNvSpPr/>
          <p:nvPr/>
        </p:nvSpPr>
        <p:spPr bwMode="auto">
          <a:xfrm>
            <a:off x="10841611" y="28937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43AC51-8C87-4C3B-B2C0-05DF9F07D570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9677829" y="2445744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0577B1-6E0C-4DB0-A2CE-2CB241276E7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10336713" y="244574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56D73B-DF0A-47A8-B0E7-E3BA3C625F9E}"/>
              </a:ext>
            </a:extLst>
          </p:cNvPr>
          <p:cNvSpPr/>
          <p:nvPr/>
        </p:nvSpPr>
        <p:spPr bwMode="auto">
          <a:xfrm>
            <a:off x="9205259" y="371702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9A1E9-E446-441D-9E51-F2A2A67DD10D}"/>
              </a:ext>
            </a:extLst>
          </p:cNvPr>
          <p:cNvSpPr/>
          <p:nvPr/>
        </p:nvSpPr>
        <p:spPr bwMode="auto">
          <a:xfrm>
            <a:off x="10179695" y="3720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6BDD3-7FCE-4C8A-A27C-F3514EB61CB1}"/>
              </a:ext>
            </a:extLst>
          </p:cNvPr>
          <p:cNvSpPr/>
          <p:nvPr/>
        </p:nvSpPr>
        <p:spPr bwMode="auto">
          <a:xfrm>
            <a:off x="11515057" y="3720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34EB63-50EE-49E1-825B-4374AB593154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>
            <a:off x="10998629" y="3272398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FEBE62-37BC-4151-8F4E-1D2BEB04C2B5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10336713" y="327239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DE9935-0FD8-4F60-8EC2-19D87072556E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9362277" y="3272398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F4542-8D7C-4AE4-AEE9-119DDF785AB0}"/>
              </a:ext>
            </a:extLst>
          </p:cNvPr>
          <p:cNvSpPr/>
          <p:nvPr/>
        </p:nvSpPr>
        <p:spPr bwMode="auto">
          <a:xfrm>
            <a:off x="9519295" y="458706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58322C-7390-4D81-9C34-7159F1DD1378}"/>
              </a:ext>
            </a:extLst>
          </p:cNvPr>
          <p:cNvSpPr/>
          <p:nvPr/>
        </p:nvSpPr>
        <p:spPr bwMode="auto">
          <a:xfrm>
            <a:off x="10651331" y="458706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7EC32-BC87-469D-8F28-39E071CD555F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H="1" flipV="1">
            <a:off x="10336713" y="4099052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0A28D9-B80C-40D0-8B13-9EC48884AFB2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9362277" y="4095712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1EBC93-1623-43F1-9D77-1729D742D392}"/>
              </a:ext>
            </a:extLst>
          </p:cNvPr>
          <p:cNvSpPr txBox="1"/>
          <p:nvPr/>
        </p:nvSpPr>
        <p:spPr>
          <a:xfrm>
            <a:off x="154236" y="518361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rootBST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rootBST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0128952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79168-A47B-4C5F-9A36-CD20D8B0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86ADCF-0C6F-45A7-980B-F5378C60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Arbori</a:t>
            </a:r>
            <a:r>
              <a:rPr lang="en-US" dirty="0"/>
              <a:t> binary de c</a:t>
            </a:r>
            <a:r>
              <a:rPr lang="ro-RO" dirty="0" err="1"/>
              <a:t>ăutare</a:t>
            </a:r>
            <a:r>
              <a:rPr lang="ro-RO" dirty="0"/>
              <a:t> - Ștergere nod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00962-AC16-4319-91D8-8420709B0E50}"/>
              </a:ext>
            </a:extLst>
          </p:cNvPr>
          <p:cNvSpPr txBox="1"/>
          <p:nvPr/>
        </p:nvSpPr>
        <p:spPr>
          <a:xfrm>
            <a:off x="88135" y="1140849"/>
            <a:ext cx="107965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bstRemove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bstRemove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bstRemove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A96DD-C6D6-4B9A-8AC7-EAE42BB4D8D5}"/>
              </a:ext>
            </a:extLst>
          </p:cNvPr>
          <p:cNvSpPr/>
          <p:nvPr/>
        </p:nvSpPr>
        <p:spPr bwMode="auto">
          <a:xfrm>
            <a:off x="10065731" y="33262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BBC12-E47F-42A0-8927-5A749232971A}"/>
              </a:ext>
            </a:extLst>
          </p:cNvPr>
          <p:cNvSpPr/>
          <p:nvPr/>
        </p:nvSpPr>
        <p:spPr bwMode="auto">
          <a:xfrm>
            <a:off x="9406847" y="41528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2A1257-7D78-475F-A31D-C9652256E02B}"/>
              </a:ext>
            </a:extLst>
          </p:cNvPr>
          <p:cNvSpPr/>
          <p:nvPr/>
        </p:nvSpPr>
        <p:spPr bwMode="auto">
          <a:xfrm>
            <a:off x="10727647" y="41528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91A8-7269-45AA-993D-13E051037F30}"/>
              </a:ext>
            </a:extLst>
          </p:cNvPr>
          <p:cNvCxnSpPr>
            <a:stCxn id="9" idx="2"/>
            <a:endCxn id="10" idx="0"/>
          </p:cNvCxnSpPr>
          <p:nvPr/>
        </p:nvCxnSpPr>
        <p:spPr bwMode="auto">
          <a:xfrm flipH="1">
            <a:off x="9563865" y="370490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5523C4-DF47-4631-9711-92F453120DF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>
            <a:off x="10222749" y="370490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0832B-EE16-4191-A305-536178D6F381}"/>
              </a:ext>
            </a:extLst>
          </p:cNvPr>
          <p:cNvSpPr/>
          <p:nvPr/>
        </p:nvSpPr>
        <p:spPr bwMode="auto">
          <a:xfrm>
            <a:off x="9091295" y="49761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C63762-B951-4339-9298-F840114AAEEC}"/>
              </a:ext>
            </a:extLst>
          </p:cNvPr>
          <p:cNvSpPr/>
          <p:nvPr/>
        </p:nvSpPr>
        <p:spPr bwMode="auto">
          <a:xfrm>
            <a:off x="10065731" y="49795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629609-B581-4431-BB8D-B5FFCBA80517}"/>
              </a:ext>
            </a:extLst>
          </p:cNvPr>
          <p:cNvSpPr/>
          <p:nvPr/>
        </p:nvSpPr>
        <p:spPr bwMode="auto">
          <a:xfrm>
            <a:off x="11401093" y="49795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F89200-8F87-4703-8123-B38C08E18505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 bwMode="auto">
          <a:xfrm>
            <a:off x="10884665" y="4531555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3E1524-8065-46B9-95EC-DA40A65ECACE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 bwMode="auto">
          <a:xfrm flipV="1">
            <a:off x="10222749" y="45315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D2E80E-00FD-4B04-B3AF-3C392FA81E49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 bwMode="auto">
          <a:xfrm flipH="1">
            <a:off x="9248313" y="4531555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A918B11-2F06-48B9-99CC-3B4643BC6ACD}"/>
              </a:ext>
            </a:extLst>
          </p:cNvPr>
          <p:cNvSpPr/>
          <p:nvPr/>
        </p:nvSpPr>
        <p:spPr bwMode="auto">
          <a:xfrm>
            <a:off x="9405331" y="58462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53BE77-9498-4D85-8B1A-5345631BED1F}"/>
              </a:ext>
            </a:extLst>
          </p:cNvPr>
          <p:cNvSpPr/>
          <p:nvPr/>
        </p:nvSpPr>
        <p:spPr bwMode="auto">
          <a:xfrm>
            <a:off x="10537367" y="584621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2618DF-BCED-4DA4-BBCE-950AF98BA6FA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 bwMode="auto">
          <a:xfrm flipH="1" flipV="1">
            <a:off x="10222749" y="5358209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675CB-106C-4BE7-8D69-DB2619973BBB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>
            <a:off x="9248313" y="5354869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7159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AA9AE-BF33-4CA2-9AC5-B2D5B7D9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A6A58-A320-4921-8276-A408BA63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16478-86B5-4481-ACAF-833900994C7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522863"/>
                <a:ext cx="11197087" cy="23576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ro-RO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ro-RO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ro-RO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𝑖𝑛𝑠𝑒𝑟𝑡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ro-RO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𝑠𝑒𝑎𝑟𝑐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𝑑𝑒𝑙𝑒𝑡𝑒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pPr marL="0" indent="0" algn="ctr">
                  <a:buNone/>
                </a:pPr>
                <a:endParaRPr lang="ro-RO" sz="4000" dirty="0"/>
              </a:p>
              <a:p>
                <a:pPr marL="0" indent="0" algn="ctr">
                  <a:buNone/>
                </a:pPr>
                <a:r>
                  <a:rPr lang="en-US" sz="4000" dirty="0"/>
                  <a:t>h </a:t>
                </a:r>
                <a:r>
                  <a:rPr lang="en-US" sz="4000" dirty="0" err="1"/>
                  <a:t>este</a:t>
                </a:r>
                <a:r>
                  <a:rPr lang="en-US" sz="4000" dirty="0"/>
                  <a:t> </a:t>
                </a:r>
                <a:r>
                  <a:rPr lang="ro-RO" sz="4000" dirty="0"/>
                  <a:t>înălțimea arborelui</a:t>
                </a:r>
                <a:r>
                  <a:rPr lang="en-US" sz="4000" dirty="0"/>
                  <a:t> </a:t>
                </a:r>
                <a:endParaRPr lang="ro-RO" sz="3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16478-86B5-4481-ACAF-833900994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522863"/>
                <a:ext cx="11197087" cy="23576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33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9576198" y="13397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8286856" y="21667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443874" y="1718419"/>
            <a:ext cx="1289342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9733216" y="1718419"/>
            <a:ext cx="1126211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7660938" y="299007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7817956" y="2545448"/>
            <a:ext cx="625918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7974974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7817956" y="3368762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7324215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7481233" y="3368762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8819667" y="29880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8443874" y="2545448"/>
            <a:ext cx="532811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9133703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8976685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8482944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8639962" y="3366700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10657714" y="216675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10135413" y="299007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10337126" y="2545448"/>
            <a:ext cx="52230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10332729" y="3860113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10337126" y="3368762"/>
            <a:ext cx="178244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9733216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9890234" y="3368762"/>
            <a:ext cx="44689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11139279" y="298800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10859427" y="2545448"/>
            <a:ext cx="481565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11453315" y="385805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11340992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10840699" y="3858051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11023340" y="3366700"/>
            <a:ext cx="31765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599E001-DAEC-4E1A-8A1A-B71AAE943595}"/>
              </a:ext>
            </a:extLst>
          </p:cNvPr>
          <p:cNvSpPr/>
          <p:nvPr/>
        </p:nvSpPr>
        <p:spPr bwMode="auto">
          <a:xfrm>
            <a:off x="1673305" y="821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727302-4194-413C-B8A2-E4A432195FCC}"/>
              </a:ext>
            </a:extLst>
          </p:cNvPr>
          <p:cNvSpPr/>
          <p:nvPr/>
        </p:nvSpPr>
        <p:spPr bwMode="auto">
          <a:xfrm>
            <a:off x="1863069" y="14462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CDB1544-A316-4549-9FD3-6EAF3FA51B4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 bwMode="auto">
          <a:xfrm>
            <a:off x="1830323" y="1200263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2342F1DE-4429-46CD-B279-E1AA88F61C88}"/>
              </a:ext>
            </a:extLst>
          </p:cNvPr>
          <p:cNvSpPr/>
          <p:nvPr/>
        </p:nvSpPr>
        <p:spPr bwMode="auto">
          <a:xfrm>
            <a:off x="2052833" y="20708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B2D90BB-93B0-46CA-8CCD-10145BB25CEB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 bwMode="auto">
          <a:xfrm>
            <a:off x="2020087" y="182489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575FBC-F098-4131-9C62-0076DE4AA363}"/>
              </a:ext>
            </a:extLst>
          </p:cNvPr>
          <p:cNvSpPr/>
          <p:nvPr/>
        </p:nvSpPr>
        <p:spPr bwMode="auto">
          <a:xfrm>
            <a:off x="2214084" y="270344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32E1C61-D21A-47B2-8EA3-FC5B65EE8903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 bwMode="auto">
          <a:xfrm>
            <a:off x="2209851" y="2449527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741555-F6EA-47D0-8063-28209EB5BA27}"/>
              </a:ext>
            </a:extLst>
          </p:cNvPr>
          <p:cNvSpPr/>
          <p:nvPr/>
        </p:nvSpPr>
        <p:spPr bwMode="auto">
          <a:xfrm>
            <a:off x="2403848" y="33280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2FA724-16EB-48D1-B043-9E8148948048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 bwMode="auto">
          <a:xfrm>
            <a:off x="2371102" y="30821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E459D5-2CBC-4990-A024-387FAB6A8FFF}"/>
              </a:ext>
            </a:extLst>
          </p:cNvPr>
          <p:cNvSpPr/>
          <p:nvPr/>
        </p:nvSpPr>
        <p:spPr bwMode="auto">
          <a:xfrm>
            <a:off x="2528120" y="399471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9C87EA-4487-46C7-B811-7498DCC04B17}"/>
              </a:ext>
            </a:extLst>
          </p:cNvPr>
          <p:cNvCxnSpPr>
            <a:cxnSpLocks/>
            <a:stCxn id="102" idx="2"/>
            <a:endCxn id="105" idx="0"/>
          </p:cNvCxnSpPr>
          <p:nvPr/>
        </p:nvCxnSpPr>
        <p:spPr bwMode="auto">
          <a:xfrm>
            <a:off x="2560866" y="3706764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E857DA-C281-49D3-82C1-CC47CC0489A4}"/>
              </a:ext>
            </a:extLst>
          </p:cNvPr>
          <p:cNvSpPr/>
          <p:nvPr/>
        </p:nvSpPr>
        <p:spPr bwMode="auto">
          <a:xfrm>
            <a:off x="2717884" y="461934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C9B74B-9EA5-4178-A6A8-EDDFF803A30F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 bwMode="auto">
          <a:xfrm>
            <a:off x="2685138" y="437340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3DE479-8DC8-4BF8-8321-5348BAF51792}"/>
              </a:ext>
            </a:extLst>
          </p:cNvPr>
          <p:cNvSpPr/>
          <p:nvPr/>
        </p:nvSpPr>
        <p:spPr bwMode="auto">
          <a:xfrm>
            <a:off x="2879135" y="525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86BD0E7-656A-4DEF-A711-54A705B0A5D4}"/>
              </a:ext>
            </a:extLst>
          </p:cNvPr>
          <p:cNvSpPr/>
          <p:nvPr/>
        </p:nvSpPr>
        <p:spPr bwMode="auto">
          <a:xfrm>
            <a:off x="3068899" y="587658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92AB9F-7732-48C3-943E-D16E1D32F93E}"/>
              </a:ext>
            </a:extLst>
          </p:cNvPr>
          <p:cNvCxnSpPr>
            <a:cxnSpLocks/>
            <a:stCxn id="109" idx="2"/>
            <a:endCxn id="111" idx="0"/>
          </p:cNvCxnSpPr>
          <p:nvPr/>
        </p:nvCxnSpPr>
        <p:spPr bwMode="auto">
          <a:xfrm>
            <a:off x="3036153" y="56306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88BCEF0-4046-409A-80AB-83669E8B3563}"/>
              </a:ext>
            </a:extLst>
          </p:cNvPr>
          <p:cNvSpPr/>
          <p:nvPr/>
        </p:nvSpPr>
        <p:spPr bwMode="auto">
          <a:xfrm>
            <a:off x="4163107" y="278104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EE1D2C0-E273-4486-8672-DAD7A4772DB8}"/>
              </a:ext>
            </a:extLst>
          </p:cNvPr>
          <p:cNvCxnSpPr>
            <a:cxnSpLocks/>
            <a:stCxn id="111" idx="3"/>
            <a:endCxn id="130" idx="1"/>
          </p:cNvCxnSpPr>
          <p:nvPr/>
        </p:nvCxnSpPr>
        <p:spPr bwMode="auto">
          <a:xfrm flipV="1">
            <a:off x="3382935" y="2970387"/>
            <a:ext cx="780172" cy="30955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209B37E-1A34-422F-B1B9-E79D0D354013}"/>
              </a:ext>
            </a:extLst>
          </p:cNvPr>
          <p:cNvSpPr/>
          <p:nvPr/>
        </p:nvSpPr>
        <p:spPr bwMode="auto">
          <a:xfrm>
            <a:off x="4352871" y="340567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924C558-B3F0-4E7F-867E-1C32C1B3096F}"/>
              </a:ext>
            </a:extLst>
          </p:cNvPr>
          <p:cNvCxnSpPr>
            <a:cxnSpLocks/>
            <a:stCxn id="130" idx="2"/>
            <a:endCxn id="132" idx="0"/>
          </p:cNvCxnSpPr>
          <p:nvPr/>
        </p:nvCxnSpPr>
        <p:spPr bwMode="auto">
          <a:xfrm>
            <a:off x="4379670" y="31597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4A922FC-E12A-4B49-B202-01CA5AE237EB}"/>
              </a:ext>
            </a:extLst>
          </p:cNvPr>
          <p:cNvSpPr/>
          <p:nvPr/>
        </p:nvSpPr>
        <p:spPr bwMode="auto">
          <a:xfrm>
            <a:off x="4514122" y="4038278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EFC1399-EDAD-485E-B4AB-324ECD93E78C}"/>
              </a:ext>
            </a:extLst>
          </p:cNvPr>
          <p:cNvCxnSpPr>
            <a:cxnSpLocks/>
            <a:stCxn id="132" idx="2"/>
            <a:endCxn id="134" idx="0"/>
          </p:cNvCxnSpPr>
          <p:nvPr/>
        </p:nvCxnSpPr>
        <p:spPr bwMode="auto">
          <a:xfrm>
            <a:off x="4569434" y="3784364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627914-718F-49DD-9BCB-454ACC630BAD}"/>
              </a:ext>
            </a:extLst>
          </p:cNvPr>
          <p:cNvSpPr/>
          <p:nvPr/>
        </p:nvSpPr>
        <p:spPr bwMode="auto">
          <a:xfrm>
            <a:off x="4703886" y="4662910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B84A460-3435-4A4F-9ACE-BA30AC0B2E27}"/>
              </a:ext>
            </a:extLst>
          </p:cNvPr>
          <p:cNvCxnSpPr>
            <a:cxnSpLocks/>
            <a:stCxn id="134" idx="2"/>
            <a:endCxn id="136" idx="0"/>
          </p:cNvCxnSpPr>
          <p:nvPr/>
        </p:nvCxnSpPr>
        <p:spPr bwMode="auto">
          <a:xfrm>
            <a:off x="4730685" y="4416969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4077177-939E-4522-BEFA-843329B3609A}"/>
              </a:ext>
            </a:extLst>
          </p:cNvPr>
          <p:cNvSpPr/>
          <p:nvPr/>
        </p:nvSpPr>
        <p:spPr bwMode="auto">
          <a:xfrm>
            <a:off x="4828158" y="532955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A69E64E-01EC-4752-8F4D-9C296A1A4BD7}"/>
              </a:ext>
            </a:extLst>
          </p:cNvPr>
          <p:cNvCxnSpPr>
            <a:cxnSpLocks/>
            <a:stCxn id="136" idx="2"/>
            <a:endCxn id="138" idx="0"/>
          </p:cNvCxnSpPr>
          <p:nvPr/>
        </p:nvCxnSpPr>
        <p:spPr bwMode="auto">
          <a:xfrm>
            <a:off x="4920449" y="5041601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022EEFC-F143-41B8-B3C8-9DB6219B9111}"/>
              </a:ext>
            </a:extLst>
          </p:cNvPr>
          <p:cNvSpPr/>
          <p:nvPr/>
        </p:nvSpPr>
        <p:spPr bwMode="auto">
          <a:xfrm>
            <a:off x="5017922" y="595418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0FDF004-F10C-4759-8F2F-5C7018161DDD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5044721" y="57082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006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927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este rădăcina arborelui?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14EFE-4DC3-4DF3-B062-1146EEA4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8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7403489" y="12956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6114147" y="254906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6271165" y="1674351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7560507" y="1674351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5477212" y="37139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5634230" y="2927759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5864783" y="49576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5634230" y="4092596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5214024" y="49576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5371042" y="4092596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6635941" y="371184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6271165" y="2927759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7023512" y="49556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6792959" y="4090534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6372753" y="49556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6529771" y="4090534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8485005" y="2549068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7951687" y="3713905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8153400" y="2927759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8222538" y="4957690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8153400" y="4092596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7623025" y="49576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7780043" y="4092596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8955553" y="3711843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8686718" y="2927759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9343124" y="4955628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9157266" y="4090534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8730508" y="4955628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8913149" y="4090534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62720" y="1238718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20" y="1238718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457080" y="2449706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080" y="2449706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457080" y="3657440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080" y="3657440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454611" y="4964987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611" y="4964987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3221823" y="5814781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23" y="5814781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6735428" y="5793789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28" y="5793789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372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4763420" cy="961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4763420" cy="961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3147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5031377" cy="3116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/>
              </a:p>
              <a:p>
                <a:r>
                  <a:rPr lang="ro-RO" sz="280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=0000 0000 0000 0001+</m:t>
                    </m:r>
                  </m:oMath>
                </a14:m>
                <a:endParaRPr lang="ro-RO" sz="2800" b="0" dirty="0"/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o-RO" sz="2800" i="1" dirty="0">
                  <a:latin typeface="Cambria Math" panose="02040503050406030204" pitchFamily="18" charset="0"/>
                </a:endParaRPr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ro-RO" sz="2800" b="0" dirty="0"/>
              </a:p>
              <a:p>
                <a:r>
                  <a:rPr lang="ro-RO" sz="2800" b="0" dirty="0"/>
                  <a:t>     ...</a:t>
                </a: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5031377" cy="3116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024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5469895" cy="3547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/>
              </a:p>
              <a:p>
                <a:r>
                  <a:rPr lang="ro-RO" sz="280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=0000 0000 0000 0001+</m:t>
                    </m:r>
                  </m:oMath>
                </a14:m>
                <a:endParaRPr lang="ro-RO" sz="2800" b="0" dirty="0"/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o-RO" sz="2800" i="1" dirty="0">
                  <a:latin typeface="Cambria Math" panose="02040503050406030204" pitchFamily="18" charset="0"/>
                </a:endParaRPr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ro-RO" sz="2800" b="0" dirty="0"/>
              </a:p>
              <a:p>
                <a:r>
                  <a:rPr lang="ro-RO" sz="2800" b="0" dirty="0"/>
                  <a:t>     ...</a:t>
                </a: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=1111 1111 1111 1111</m:t>
                    </m:r>
                  </m:oMath>
                </a14:m>
                <a:r>
                  <a:rPr lang="ro-RO" sz="2800" b="0" dirty="0"/>
                  <a:t> (</a:t>
                </a:r>
                <a14:m>
                  <m:oMath xmlns:m="http://schemas.openxmlformats.org/officeDocument/2006/math"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o-RO" sz="2800" b="0" dirty="0"/>
                  <a:t> biți)</a:t>
                </a:r>
              </a:p>
              <a:p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5469895" cy="3547125"/>
              </a:xfrm>
              <a:prstGeom prst="rect">
                <a:avLst/>
              </a:prstGeom>
              <a:blipFill>
                <a:blip r:embed="rId8"/>
                <a:stretch>
                  <a:fillRect r="-1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152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5469895" cy="4082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/>
              </a:p>
              <a:p>
                <a:r>
                  <a:rPr lang="ro-RO" sz="280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=0000 0000 0000 0001+</m:t>
                    </m:r>
                  </m:oMath>
                </a14:m>
                <a:endParaRPr lang="ro-RO" sz="2800" b="0" dirty="0"/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o-RO" sz="2800" i="1" dirty="0">
                  <a:latin typeface="Cambria Math" panose="02040503050406030204" pitchFamily="18" charset="0"/>
                </a:endParaRPr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ro-RO" sz="2800" b="0" dirty="0"/>
              </a:p>
              <a:p>
                <a:r>
                  <a:rPr lang="ro-RO" sz="2800" b="0" dirty="0"/>
                  <a:t>     ...</a:t>
                </a: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=1111 1111 1111 1111</m:t>
                    </m:r>
                  </m:oMath>
                </a14:m>
                <a:r>
                  <a:rPr lang="ro-RO" sz="2800" b="0" dirty="0"/>
                  <a:t> (</a:t>
                </a:r>
                <a14:m>
                  <m:oMath xmlns:m="http://schemas.openxmlformats.org/officeDocument/2006/math"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o-RO" sz="2800" b="0" dirty="0"/>
                  <a:t> biți)</a:t>
                </a: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ro-RO" sz="2800" dirty="0"/>
              </a:p>
              <a:p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5469895" cy="4082015"/>
              </a:xfrm>
              <a:prstGeom prst="rect">
                <a:avLst/>
              </a:prstGeom>
              <a:blipFill>
                <a:blip r:embed="rId8"/>
                <a:stretch>
                  <a:fillRect r="-1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9110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o-RO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ro-RO" sz="2800" i="1" dirty="0">
                  <a:latin typeface="Cambria Math" panose="02040503050406030204" pitchFamily="18" charset="0"/>
                </a:endParaRPr>
              </a:p>
              <a:p>
                <a:pPr algn="ctr"/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DA967F4-0887-45E2-A5ED-0DF22C308814}"/>
              </a:ext>
            </a:extLst>
          </p:cNvPr>
          <p:cNvSpPr txBox="1"/>
          <p:nvPr/>
        </p:nvSpPr>
        <p:spPr>
          <a:xfrm>
            <a:off x="6671181" y="4088805"/>
            <a:ext cx="5081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Dacă arborele este echilibrat</a:t>
            </a:r>
          </a:p>
        </p:txBody>
      </p:sp>
    </p:spTree>
    <p:extLst>
      <p:ext uri="{BB962C8B-B14F-4D97-AF65-F5344CB8AC3E}">
        <p14:creationId xmlns:p14="http://schemas.microsoft.com/office/powerpoint/2010/main" val="176115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o-RO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ro-RO" sz="2800" i="1" dirty="0">
                  <a:latin typeface="Cambria Math" panose="02040503050406030204" pitchFamily="18" charset="0"/>
                </a:endParaRPr>
              </a:p>
              <a:p>
                <a:pPr algn="ctr"/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FD9CD4E-BCE4-444A-AD7A-FA35AE33440B}"/>
              </a:ext>
            </a:extLst>
          </p:cNvPr>
          <p:cNvSpPr/>
          <p:nvPr/>
        </p:nvSpPr>
        <p:spPr>
          <a:xfrm>
            <a:off x="8020280" y="3429000"/>
            <a:ext cx="2225408" cy="68217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57473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F796F6-810B-4E44-8A4C-10ED7642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B15E0F-CC06-4AC2-907E-08B55258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1B2D89-8BEE-4AB9-BA21-4AD4DA59B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467675"/>
              </p:ext>
            </p:extLst>
          </p:nvPr>
        </p:nvGraphicFramePr>
        <p:xfrm>
          <a:off x="1037846" y="1258786"/>
          <a:ext cx="10276478" cy="477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492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2139500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1263205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  <a:gridCol w="3448281">
                  <a:extLst>
                    <a:ext uri="{9D8B030D-6E8A-4147-A177-3AD203B41FA5}">
                      <a16:colId xmlns:a16="http://schemas.microsoft.com/office/drawing/2014/main" val="4081891454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Arbore binar căutare echilibrat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acces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O(log2(N))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888921">
                <a:tc>
                  <a:txBody>
                    <a:bodyPr/>
                    <a:lstStyle/>
                    <a:p>
                      <a:r>
                        <a:rPr lang="ro-RO" sz="2400" b="1" dirty="0"/>
                        <a:t>Complexitate ștergere capete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94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927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este rădăcina arborelui?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5EE19-9ACD-4DE5-97DE-E82552BB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0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sunt frunzele arborelui?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62DB5-286C-4768-9273-57FC34DA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89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4024</TotalTime>
  <Words>4263</Words>
  <Application>Microsoft Office PowerPoint</Application>
  <PresentationFormat>Widescreen</PresentationFormat>
  <Paragraphs>1502</Paragraphs>
  <Slides>77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Arbori - 1</vt:lpstr>
      <vt:lpstr>PowerPoint Presentation</vt:lpstr>
      <vt:lpstr>Arbore. Definiție TAoCP Knuth:</vt:lpstr>
      <vt:lpstr>Graf. Definiție:</vt:lpstr>
      <vt:lpstr>Arbore vs Graf</vt:lpstr>
      <vt:lpstr>Arbore - stocare</vt:lpstr>
      <vt:lpstr>PowerPoint Presentation</vt:lpstr>
      <vt:lpstr>PowerPoint Presentation</vt:lpstr>
      <vt:lpstr>PowerPoint Presentation</vt:lpstr>
      <vt:lpstr>PowerPoint Presentation</vt:lpstr>
      <vt:lpstr>Mărimi arbore</vt:lpstr>
      <vt:lpstr>PowerPoint Presentation</vt:lpstr>
      <vt:lpstr>Afișarea unui arbore fără recursivitate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Parcurgere Arbore - Recursiv</vt:lpstr>
      <vt:lpstr>Parcurgere Arbore - Recursiv</vt:lpstr>
      <vt:lpstr>Înălțime arbori - Recursiv</vt:lpstr>
      <vt:lpstr>PowerPoint Presentation</vt:lpstr>
      <vt:lpstr>Arbori binari</vt:lpstr>
      <vt:lpstr>Parcurgere arbori binari</vt:lpstr>
      <vt:lpstr>Parcurgere arbori binari - inorder</vt:lpstr>
      <vt:lpstr>Parcurgere arbori binari - inorder</vt:lpstr>
      <vt:lpstr>Parcurgere arbori binari - preorder</vt:lpstr>
      <vt:lpstr>Parcurgere arbori binari - preorder</vt:lpstr>
      <vt:lpstr>Parcurgere arbori binari - postorder</vt:lpstr>
      <vt:lpstr>Parcurgere arbori binari - postorder</vt:lpstr>
      <vt:lpstr>Înălțime arbori binari - Recursiv</vt:lpstr>
      <vt:lpstr>PowerPoint Presentation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PowerPoint Presentation</vt:lpstr>
      <vt:lpstr>Arbori binari de căutare</vt:lpstr>
      <vt:lpstr>Arbori binari de căutare</vt:lpstr>
      <vt:lpstr>Arbori binari de căutare</vt:lpstr>
      <vt:lpstr>Arbori binari de căutare – Căutarea</vt:lpstr>
      <vt:lpstr>Arbori binari de căutare – Creare nod nou</vt:lpstr>
      <vt:lpstr>Arbori binari de căutare – Inserare nod</vt:lpstr>
      <vt:lpstr>Arbori binary de căutare - Ștergere nod</vt:lpstr>
      <vt:lpstr>Complexitate</vt:lpstr>
      <vt:lpstr>Arbore binar de căutare – înălțime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Complexitate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2021-03-03T23:12:39Z</dcterms:modified>
</cp:coreProperties>
</file>